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Lst>
  <p:sldSz cy="6858000" cx="12192000"/>
  <p:notesSz cx="6858000" cy="9144000"/>
  <p:embeddedFontLst>
    <p:embeddedFont>
      <p:font typeface="Play"/>
      <p:regular r:id="rId36"/>
      <p:bold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8" roundtripDataSignature="AMtx7mhLR6O2d00N4+5Vc2Gg0rcDU5Nux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font" Target="fonts/Play-bold.fntdata"/><Relationship Id="rId14" Type="http://schemas.openxmlformats.org/officeDocument/2006/relationships/slide" Target="slides/slide10.xml"/><Relationship Id="rId36" Type="http://schemas.openxmlformats.org/officeDocument/2006/relationships/font" Target="fonts/Play-regular.fntdata"/><Relationship Id="rId17" Type="http://schemas.openxmlformats.org/officeDocument/2006/relationships/slide" Target="slides/slide13.xml"/><Relationship Id="rId16" Type="http://schemas.openxmlformats.org/officeDocument/2006/relationships/slide" Target="slides/slide12.xml"/><Relationship Id="rId38" Type="http://customschemas.google.com/relationships/presentationmetadata" Target="meta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6.jpg>
</file>

<file path=ppt/media/image18.png>
</file>

<file path=ppt/media/image19.jpg>
</file>

<file path=ppt/media/image2.jp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9.png>
</file>

<file path=ppt/media/image4.png>
</file>

<file path=ppt/media/image41.png>
</file>

<file path=ppt/media/image42.png>
</file>

<file path=ppt/media/image43.png>
</file>

<file path=ppt/media/image44.png>
</file>

<file path=ppt/media/image45.jpg>
</file>

<file path=ppt/media/image46.png>
</file>

<file path=ppt/media/image47.png>
</file>

<file path=ppt/media/image48.jpg>
</file>

<file path=ppt/media/image49.png>
</file>

<file path=ppt/media/image6.png>
</file>

<file path=ppt/media/image7.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nasa.sharepoint.com/:v:/r/teams/AIforLifeinSpaceAI4LS-TOPStraining/Shared%20Documents/Recordings/Meeting%20in%20_TOPS%20training_-20240312_151941-Meeting%20Recording.mp4?csf=1&amp;web=1&amp;e=0mHGFr&amp;nav=eyJwbGF5YmFja09wdGlvbnMiOnt9LCJyZWZlcnJhbEluZm8iOnsicmVmZXJyYWxBcHAiOiJTdHJlYW1XZWJBcHAiLCJyZWZlcnJhbE1vZGUiOiJtaXMiLCJyZWZlcnJhbFZpZXciOiJwb3N0cm9sbC1jb3B5bGluayIsInJlZmVycmFsUGxheWJhY2tTZXNzaW9uSWQiOiI0OTQ2NDhhNS0yN2FkLTRjMjctYmVhMi00ZTAxYmYxNjc1MjkifX0%3D"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Welcome to the lesson “Introduction to Space Biology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u="sng">
                <a:solidFill>
                  <a:schemeClr val="hlink"/>
                </a:solidFill>
                <a:hlinkClick r:id="rId2"/>
              </a:rPr>
              <a:t>Meeting in _TOPS training_-20240312_151941-Meeting Recording.mp4</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Molecular experiments are conducted to determine genomic, transcriptomic, and proteomic -level differences between space flight and ground control samples.</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A genome-wide association study is an </a:t>
            </a:r>
            <a:r>
              <a:rPr lang="en-US" sz="1800">
                <a:solidFill>
                  <a:schemeClr val="dk1"/>
                </a:solidFill>
                <a:latin typeface="Aptos"/>
                <a:ea typeface="Aptos"/>
                <a:cs typeface="Aptos"/>
                <a:sym typeface="Aptos"/>
              </a:rPr>
              <a:t>o</a:t>
            </a:r>
            <a:r>
              <a:rPr lang="en-US" sz="1800">
                <a:solidFill>
                  <a:schemeClr val="dk1"/>
                </a:solidFill>
                <a:latin typeface="Aptos"/>
                <a:ea typeface="Aptos"/>
                <a:cs typeface="Aptos"/>
                <a:sym typeface="Aptos"/>
              </a:rPr>
              <a:t>bservational study of a genome-wide set of genetic variants in different individuals to identify variants associated with a trait.</a:t>
            </a:r>
            <a:endParaRPr sz="1800">
              <a:solidFill>
                <a:schemeClr val="dk1"/>
              </a:solidFill>
              <a:latin typeface="Aptos"/>
              <a:ea typeface="Aptos"/>
              <a:cs typeface="Aptos"/>
              <a:sym typeface="Aptos"/>
            </a:endParaRPr>
          </a:p>
          <a:p>
            <a:pPr indent="0" lvl="0" marL="0" rtl="0" algn="l">
              <a:spcBef>
                <a:spcPts val="0"/>
              </a:spcBef>
              <a:spcAft>
                <a:spcPts val="0"/>
              </a:spcAft>
              <a:buNone/>
            </a:pPr>
            <a:r>
              <a:t/>
            </a:r>
            <a:endParaRPr sz="1800">
              <a:solidFill>
                <a:schemeClr val="dk1"/>
              </a:solidFill>
              <a:latin typeface="Aptos"/>
              <a:ea typeface="Aptos"/>
              <a:cs typeface="Aptos"/>
              <a:sym typeface="Aptos"/>
            </a:endParaRPr>
          </a:p>
          <a:p>
            <a:pPr indent="0" lvl="0" marL="0" rtl="0" algn="l">
              <a:spcBef>
                <a:spcPts val="0"/>
              </a:spcBef>
              <a:spcAft>
                <a:spcPts val="0"/>
              </a:spcAft>
              <a:buNone/>
            </a:pPr>
            <a:r>
              <a:rPr lang="en-US" sz="1800">
                <a:solidFill>
                  <a:schemeClr val="dk1"/>
                </a:solidFill>
                <a:latin typeface="Aptos"/>
                <a:ea typeface="Aptos"/>
                <a:cs typeface="Aptos"/>
                <a:sym typeface="Aptos"/>
              </a:rPr>
              <a:t>RNA sequencing is a technique that uses next-generation sequencing to identify and quantify RNA molecules in a biological sample, providing a snapshot of the genes being expressed in that tissue at that point in time.</a:t>
            </a:r>
            <a:endParaRPr sz="1800">
              <a:solidFill>
                <a:schemeClr val="dk1"/>
              </a:solidFill>
              <a:latin typeface="Aptos"/>
              <a:ea typeface="Aptos"/>
              <a:cs typeface="Aptos"/>
              <a:sym typeface="Aptos"/>
            </a:endParaRPr>
          </a:p>
          <a:p>
            <a:pPr indent="0" lvl="0" marL="0" rtl="0" algn="l">
              <a:spcBef>
                <a:spcPts val="0"/>
              </a:spcBef>
              <a:spcAft>
                <a:spcPts val="0"/>
              </a:spcAft>
              <a:buNone/>
            </a:pPr>
            <a:r>
              <a:t/>
            </a:r>
            <a:endParaRPr sz="1800">
              <a:solidFill>
                <a:schemeClr val="dk1"/>
              </a:solidFill>
              <a:latin typeface="Aptos"/>
              <a:ea typeface="Aptos"/>
              <a:cs typeface="Aptos"/>
              <a:sym typeface="Aptos"/>
            </a:endParaRPr>
          </a:p>
          <a:p>
            <a:pPr indent="0" lvl="0" marL="0" rtl="0" algn="l">
              <a:spcBef>
                <a:spcPts val="0"/>
              </a:spcBef>
              <a:spcAft>
                <a:spcPts val="0"/>
              </a:spcAft>
              <a:buNone/>
            </a:pPr>
            <a:r>
              <a:rPr lang="en-US" sz="1800">
                <a:solidFill>
                  <a:schemeClr val="dk1"/>
                </a:solidFill>
                <a:latin typeface="Aptos"/>
                <a:ea typeface="Aptos"/>
                <a:cs typeface="Aptos"/>
                <a:sym typeface="Aptos"/>
              </a:rPr>
              <a:t>Other molecular experiments (not shown in the slide) include mass spectrometry which uses ion beams to identify and quantify protein molecules in a biological sample, providing a snapshot of the proteins transcribed in that tissue at that point in time.</a:t>
            </a:r>
            <a:endParaRPr sz="1800">
              <a:solidFill>
                <a:schemeClr val="dk1"/>
              </a:solidFill>
              <a:latin typeface="Aptos"/>
              <a:ea typeface="Aptos"/>
              <a:cs typeface="Aptos"/>
              <a:sym typeface="Aptos"/>
            </a:endParaRPr>
          </a:p>
          <a:p>
            <a:pPr indent="0" lvl="0" marL="0" rtl="0" algn="l">
              <a:spcBef>
                <a:spcPts val="0"/>
              </a:spcBef>
              <a:spcAft>
                <a:spcPts val="0"/>
              </a:spcAft>
              <a:buNone/>
            </a:pPr>
            <a:r>
              <a:t/>
            </a:r>
            <a:endParaRPr sz="1800">
              <a:solidFill>
                <a:schemeClr val="dk1"/>
              </a:solidFill>
              <a:latin typeface="Aptos"/>
              <a:ea typeface="Aptos"/>
              <a:cs typeface="Aptos"/>
              <a:sym typeface="Aptos"/>
            </a:endParaRPr>
          </a:p>
          <a:p>
            <a:pPr indent="0" lvl="0" marL="0" rtl="0" algn="l">
              <a:spcBef>
                <a:spcPts val="0"/>
              </a:spcBef>
              <a:spcAft>
                <a:spcPts val="0"/>
              </a:spcAft>
              <a:buNone/>
            </a:pPr>
            <a:r>
              <a:t/>
            </a:r>
            <a:endParaRPr/>
          </a:p>
        </p:txBody>
      </p:sp>
      <p:sp>
        <p:nvSpPr>
          <p:cNvPr id="197" name="Google Shape;19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RNA sequencing has 2 </a:t>
            </a:r>
            <a:r>
              <a:rPr lang="en-US" sz="1800"/>
              <a:t>primary</a:t>
            </a:r>
            <a:r>
              <a:rPr lang="en-US" sz="1800"/>
              <a:t> components – a wet lab component where chemical reactions are used to extract, purify, amplify, and sequence RNA fragments; and a dry lab component where those RNA fragments are quantified and analyzed.  This specific type of experiment tells us which genes are being differentially expressed between spaceflight and ground control experiments.  These differences in gene expression then tell us which biological pathways are being turned on (or turned off) in response to the conditions of space.</a:t>
            </a:r>
            <a:endParaRPr sz="1800"/>
          </a:p>
        </p:txBody>
      </p:sp>
      <p:sp>
        <p:nvSpPr>
          <p:cNvPr id="206" name="Google Shape;20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As opposed to molecular experiments which are used to quantify genomic, transcriptomic, and proteomic differences between experimental groups at the molecular level, phenotype experiments measure the response of the organism at a cellular, system, or even organism wide-level.</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a:t>For </a:t>
            </a:r>
            <a:r>
              <a:rPr lang="en-US" sz="1800"/>
              <a:t>example</a:t>
            </a:r>
            <a:r>
              <a:rPr lang="en-US" sz="1800"/>
              <a:t>, behavioral experiments may </a:t>
            </a:r>
            <a:r>
              <a:rPr lang="en-US" sz="1800">
                <a:solidFill>
                  <a:schemeClr val="dk1"/>
                </a:solidFill>
                <a:latin typeface="Aptos"/>
                <a:ea typeface="Aptos"/>
                <a:cs typeface="Aptos"/>
                <a:sym typeface="Aptos"/>
              </a:rPr>
              <a:t>m</a:t>
            </a:r>
            <a:r>
              <a:rPr lang="en-US" sz="1800">
                <a:solidFill>
                  <a:schemeClr val="dk1"/>
                </a:solidFill>
                <a:latin typeface="Aptos"/>
                <a:ea typeface="Aptos"/>
                <a:cs typeface="Aptos"/>
                <a:sym typeface="Aptos"/>
              </a:rPr>
              <a:t>easure the experimental effect on model organism behavior such as maze performance, gait characteristics, and climbing.</a:t>
            </a:r>
            <a:endParaRPr sz="1800">
              <a:solidFill>
                <a:schemeClr val="dk1"/>
              </a:solidFill>
              <a:latin typeface="Aptos"/>
              <a:ea typeface="Aptos"/>
              <a:cs typeface="Aptos"/>
              <a:sym typeface="Aptos"/>
            </a:endParaRPr>
          </a:p>
          <a:p>
            <a:pPr indent="0" lvl="0" marL="0" rtl="0" algn="l">
              <a:spcBef>
                <a:spcPts val="0"/>
              </a:spcBef>
              <a:spcAft>
                <a:spcPts val="0"/>
              </a:spcAft>
              <a:buNone/>
            </a:pPr>
            <a:r>
              <a:t/>
            </a:r>
            <a:endParaRPr sz="1800">
              <a:solidFill>
                <a:schemeClr val="dk1"/>
              </a:solidFill>
              <a:latin typeface="Aptos"/>
              <a:ea typeface="Aptos"/>
              <a:cs typeface="Aptos"/>
              <a:sym typeface="Aptos"/>
            </a:endParaRPr>
          </a:p>
          <a:p>
            <a:pPr indent="0" lvl="0" marL="0" rtl="0" algn="l">
              <a:spcBef>
                <a:spcPts val="0"/>
              </a:spcBef>
              <a:spcAft>
                <a:spcPts val="0"/>
              </a:spcAft>
              <a:buNone/>
            </a:pPr>
            <a:r>
              <a:rPr lang="en-US" sz="1800">
                <a:solidFill>
                  <a:schemeClr val="dk1"/>
                </a:solidFill>
                <a:latin typeface="Aptos"/>
                <a:ea typeface="Aptos"/>
                <a:cs typeface="Aptos"/>
                <a:sym typeface="Aptos"/>
              </a:rPr>
              <a:t>Micro-computed tomography is a non-destructive imaging technique which uses X-rays to provide high-resolution 3-dimensional images of bone structures.</a:t>
            </a:r>
            <a:endParaRPr sz="1800">
              <a:solidFill>
                <a:schemeClr val="dk1"/>
              </a:solidFill>
              <a:latin typeface="Aptos"/>
              <a:ea typeface="Aptos"/>
              <a:cs typeface="Aptos"/>
              <a:sym typeface="Aptos"/>
            </a:endParaRPr>
          </a:p>
          <a:p>
            <a:pPr indent="0" lvl="0" marL="0" rtl="0" algn="l">
              <a:spcBef>
                <a:spcPts val="0"/>
              </a:spcBef>
              <a:spcAft>
                <a:spcPts val="0"/>
              </a:spcAft>
              <a:buNone/>
            </a:pPr>
            <a:r>
              <a:t/>
            </a:r>
            <a:endParaRPr sz="1800">
              <a:solidFill>
                <a:schemeClr val="dk1"/>
              </a:solidFill>
              <a:latin typeface="Aptos"/>
              <a:ea typeface="Aptos"/>
              <a:cs typeface="Aptos"/>
              <a:sym typeface="Aptos"/>
            </a:endParaRPr>
          </a:p>
          <a:p>
            <a:pPr indent="0" lvl="0" marL="0" rtl="0" algn="l">
              <a:spcBef>
                <a:spcPts val="0"/>
              </a:spcBef>
              <a:spcAft>
                <a:spcPts val="0"/>
              </a:spcAft>
              <a:buNone/>
            </a:pPr>
            <a:r>
              <a:rPr lang="en-US" sz="1800">
                <a:solidFill>
                  <a:schemeClr val="dk1"/>
                </a:solidFill>
                <a:latin typeface="Aptos"/>
                <a:ea typeface="Aptos"/>
                <a:cs typeface="Aptos"/>
                <a:sym typeface="Aptos"/>
              </a:rPr>
              <a:t>Not shown in the slide, immunostaining methods use dyes, enzymes, or other reagents to detect the presence or absence of a particular protein, characterize it’s distribution across tissue, or analyze its sub-cellular localization.</a:t>
            </a:r>
            <a:endParaRPr sz="1800">
              <a:solidFill>
                <a:schemeClr val="dk1"/>
              </a:solidFill>
              <a:latin typeface="Aptos"/>
              <a:ea typeface="Aptos"/>
              <a:cs typeface="Aptos"/>
              <a:sym typeface="Aptos"/>
            </a:endParaRPr>
          </a:p>
          <a:p>
            <a:pPr indent="0" lvl="0" marL="0" rtl="0" algn="l">
              <a:spcBef>
                <a:spcPts val="0"/>
              </a:spcBef>
              <a:spcAft>
                <a:spcPts val="0"/>
              </a:spcAft>
              <a:buNone/>
            </a:pPr>
            <a:r>
              <a:t/>
            </a:r>
            <a:endParaRPr sz="1800">
              <a:solidFill>
                <a:schemeClr val="dk1"/>
              </a:solidFill>
              <a:latin typeface="Aptos"/>
              <a:ea typeface="Aptos"/>
              <a:cs typeface="Aptos"/>
              <a:sym typeface="Aptos"/>
            </a:endParaRPr>
          </a:p>
        </p:txBody>
      </p:sp>
      <p:sp>
        <p:nvSpPr>
          <p:cNvPr id="217" name="Google Shape;21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Staining tissue samples and studying the stains under magnification can help scientists quantify the presence or absence of certain proteins in situ.  Oil red O is one such staining technique that stains lipid molecules red.  Looking carefully at the 2 images, it seems the one on the right has more red than the one on the left, suggesting there’s a higher lipid density in that tissue.  However, images such as this need to be quantified (exactly what percentage of the slide is red?) in order to be used in research.</a:t>
            </a:r>
            <a:endParaRPr sz="1800"/>
          </a:p>
        </p:txBody>
      </p:sp>
      <p:sp>
        <p:nvSpPr>
          <p:cNvPr id="228" name="Google Shape;22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In this section, we define data types and formats for space biology experiments.</a:t>
            </a:r>
            <a:endParaRPr sz="1800"/>
          </a:p>
        </p:txBody>
      </p:sp>
      <p:sp>
        <p:nvSpPr>
          <p:cNvPr id="235" name="Google Shape;235;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As a reminder from earlier in this presentation, in the dry lab, scientists transform raw data into biological insights. Those biological insights in space biology research characterize the impact of spaceflight on the health of an organism.</a:t>
            </a:r>
            <a:endParaRPr sz="1800"/>
          </a:p>
        </p:txBody>
      </p:sp>
      <p:sp>
        <p:nvSpPr>
          <p:cNvPr id="241" name="Google Shape;24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In the case of RNA-seq molecular experiments, the RNA transcripts are sequenced nucleotide by nucleotide.  In the example in this slide, the RNA sequence is reverse transcribed from RNA to DNA so scientists can map these sequences to the organism genome.  In this way, we can quantify how much of each gene is being expressed in this organism’s tissue at this point in time, providing a snapshot of the response of the organism to its space environment.  This is the raw data that scientists in the dry lab start with.</a:t>
            </a:r>
            <a:endParaRPr sz="1800"/>
          </a:p>
        </p:txBody>
      </p:sp>
      <p:sp>
        <p:nvSpPr>
          <p:cNvPr id="247" name="Google Shape;247;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After the RNA transcripts have been sequenced and mapped to a genome, scientists know which genes are under- and over-expressed between spaceflight and ground control samples.  In this slide, ground control sample 9’s gene ENSMUSG142 has 357 transcripts.  Scientists use these prepared data compare the ground control gene expression to spaceflight gene expression.</a:t>
            </a:r>
            <a:endParaRPr sz="1800"/>
          </a:p>
        </p:txBody>
      </p:sp>
      <p:sp>
        <p:nvSpPr>
          <p:cNvPr id="261" name="Google Shape;261;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Just as with RNA-seq which quantifies gene expression, phenotype experiments which involve staining/imaging techniques such as Oil Red O also quantify the presence of some molecule or protein.  And just like RNA-seq needs to get mapped to a genome in order to get quantified, microscopy images need to be quantified somehow as well.</a:t>
            </a:r>
            <a:endParaRPr sz="1800"/>
          </a:p>
        </p:txBody>
      </p:sp>
      <p:sp>
        <p:nvSpPr>
          <p:cNvPr id="273" name="Google Shape;273;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In the case of Oil Red O, it gets quantified by using software programs that count the number of red pixels in the image and then representing that as a percentage of the entire image pixels.  In this example, the slide on the left has 12.02% red pixels and the slide on the right has 17.43% red pixels, both indicating the amount of lipid proteins in that tissue at that point in time.</a:t>
            </a:r>
            <a:endParaRPr sz="1800"/>
          </a:p>
        </p:txBody>
      </p:sp>
      <p:sp>
        <p:nvSpPr>
          <p:cNvPr id="280" name="Google Shape;280;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500"/>
              <a:t>The objectives of this lesson are:</a:t>
            </a:r>
            <a:endParaRPr sz="1500"/>
          </a:p>
          <a:p>
            <a:pPr indent="0" lvl="0" marL="0" rtl="0" algn="l">
              <a:spcBef>
                <a:spcPts val="0"/>
              </a:spcBef>
              <a:spcAft>
                <a:spcPts val="0"/>
              </a:spcAft>
              <a:buNone/>
            </a:pPr>
            <a:r>
              <a:t/>
            </a:r>
            <a:endParaRPr sz="1500"/>
          </a:p>
          <a:p>
            <a:pPr indent="-152400" lvl="0" marL="228600" rtl="0" algn="l">
              <a:lnSpc>
                <a:spcPct val="90000"/>
              </a:lnSpc>
              <a:spcBef>
                <a:spcPts val="0"/>
              </a:spcBef>
              <a:spcAft>
                <a:spcPts val="0"/>
              </a:spcAft>
              <a:buClr>
                <a:schemeClr val="dk1"/>
              </a:buClr>
              <a:buSzPts val="1600"/>
              <a:buChar char="•"/>
            </a:pPr>
            <a:r>
              <a:rPr lang="en-US" sz="1600">
                <a:solidFill>
                  <a:schemeClr val="dk1"/>
                </a:solidFill>
              </a:rPr>
              <a:t>Identify model organisms used for space biology research</a:t>
            </a:r>
            <a:endParaRPr sz="1600">
              <a:solidFill>
                <a:schemeClr val="dk1"/>
              </a:solidFill>
            </a:endParaRPr>
          </a:p>
          <a:p>
            <a:pPr indent="-152400" lvl="0" marL="228600" rtl="0" algn="l">
              <a:lnSpc>
                <a:spcPct val="90000"/>
              </a:lnSpc>
              <a:spcBef>
                <a:spcPts val="1000"/>
              </a:spcBef>
              <a:spcAft>
                <a:spcPts val="0"/>
              </a:spcAft>
              <a:buClr>
                <a:schemeClr val="dk1"/>
              </a:buClr>
              <a:buSzPts val="1600"/>
              <a:buChar char="•"/>
            </a:pPr>
            <a:r>
              <a:rPr lang="en-US" sz="1600">
                <a:solidFill>
                  <a:schemeClr val="dk1"/>
                </a:solidFill>
              </a:rPr>
              <a:t>Describe experiments for space biology research</a:t>
            </a:r>
            <a:endParaRPr sz="1600">
              <a:solidFill>
                <a:schemeClr val="dk1"/>
              </a:solidFill>
            </a:endParaRPr>
          </a:p>
          <a:p>
            <a:pPr indent="-152400" lvl="0" marL="228600" rtl="0" algn="l">
              <a:lnSpc>
                <a:spcPct val="90000"/>
              </a:lnSpc>
              <a:spcBef>
                <a:spcPts val="1000"/>
              </a:spcBef>
              <a:spcAft>
                <a:spcPts val="0"/>
              </a:spcAft>
              <a:buClr>
                <a:schemeClr val="dk1"/>
              </a:buClr>
              <a:buSzPts val="1600"/>
              <a:buChar char="•"/>
            </a:pPr>
            <a:r>
              <a:rPr lang="en-US" sz="1600">
                <a:solidFill>
                  <a:schemeClr val="dk1"/>
                </a:solidFill>
              </a:rPr>
              <a:t>Define data types and formats for space biology experiments</a:t>
            </a:r>
            <a:endParaRPr sz="1600">
              <a:solidFill>
                <a:schemeClr val="dk1"/>
              </a:solidFill>
            </a:endParaRPr>
          </a:p>
          <a:p>
            <a:pPr indent="-152400" lvl="0" marL="228600" rtl="0" algn="l">
              <a:lnSpc>
                <a:spcPct val="90000"/>
              </a:lnSpc>
              <a:spcBef>
                <a:spcPts val="1000"/>
              </a:spcBef>
              <a:spcAft>
                <a:spcPts val="0"/>
              </a:spcAft>
              <a:buClr>
                <a:schemeClr val="dk1"/>
              </a:buClr>
              <a:buSzPts val="1600"/>
              <a:buChar char="•"/>
            </a:pPr>
            <a:r>
              <a:rPr lang="en-US" sz="1600">
                <a:solidFill>
                  <a:schemeClr val="dk1"/>
                </a:solidFill>
              </a:rPr>
              <a:t>Define data types and formats for machine learning models</a:t>
            </a:r>
            <a:endParaRPr sz="1600">
              <a:solidFill>
                <a:schemeClr val="dk1"/>
              </a:solidFill>
            </a:endParaRPr>
          </a:p>
          <a:p>
            <a:pPr indent="-152400" lvl="0" marL="228600" rtl="0" algn="l">
              <a:lnSpc>
                <a:spcPct val="90000"/>
              </a:lnSpc>
              <a:spcBef>
                <a:spcPts val="1000"/>
              </a:spcBef>
              <a:spcAft>
                <a:spcPts val="0"/>
              </a:spcAft>
              <a:buClr>
                <a:schemeClr val="dk1"/>
              </a:buClr>
              <a:buSzPts val="1600"/>
              <a:buChar char="•"/>
            </a:pPr>
            <a:r>
              <a:rPr lang="en-US" sz="1600">
                <a:solidFill>
                  <a:schemeClr val="dk1"/>
                </a:solidFill>
              </a:rPr>
              <a:t>Identify significantly different data distributions</a:t>
            </a:r>
            <a:endParaRPr sz="1600">
              <a:solidFill>
                <a:schemeClr val="dk1"/>
              </a:solidFill>
            </a:endParaRPr>
          </a:p>
        </p:txBody>
      </p:sp>
      <p:sp>
        <p:nvSpPr>
          <p:cNvPr id="88" name="Google Shape;8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Just like with RNA-seq, we can then put those values into a tabular file such as what is shown in this graphic.  The last column of the table represents the Oil Red O percentage, which is 17.43% for the space flight sample 5.</a:t>
            </a:r>
            <a:endParaRPr sz="1800"/>
          </a:p>
        </p:txBody>
      </p:sp>
      <p:sp>
        <p:nvSpPr>
          <p:cNvPr id="289" name="Google Shape;289;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In this section, we define data types and formats for machine learning models.</a:t>
            </a:r>
            <a:endParaRPr sz="1800"/>
          </a:p>
        </p:txBody>
      </p:sp>
      <p:sp>
        <p:nvSpPr>
          <p:cNvPr id="301" name="Google Shape;301;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2-dimensional image data can either be stored in gray-scale or in red-green-blue (RGB) scale.  The image is represented as an array of pixels, each of which represents a color or grayscale for that pixel.  Image processing tools such as OpenCV, Pillow, and Image J know how to interpret the files in order to analyze and manipulate the images they represent.</a:t>
            </a:r>
            <a:endParaRPr sz="1800"/>
          </a:p>
        </p:txBody>
      </p:sp>
      <p:sp>
        <p:nvSpPr>
          <p:cNvPr id="307" name="Google Shape;307;p2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Tabular data, as opposed to imaging data, contains strings, integers, decimals, Boolean values, … etc and are arranged in an arbitrary order of columns and rows.  A column in a table is a vertical cross-section and a row in a table represents a horizontal cross-section.  Typically, rows represent samples (one row per sample) and columns represent observations (data and metadata) about that sample.  A cell is the intersection of a row and a column.  For example, in the table in this slide, sample F13’s Retina measurement is 0.089.</a:t>
            </a:r>
            <a:endParaRPr sz="1800"/>
          </a:p>
        </p:txBody>
      </p:sp>
      <p:sp>
        <p:nvSpPr>
          <p:cNvPr id="321" name="Google Shape;321;p2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p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Tables can contain both numeric-type data and non-numeric-type data.  For example, the </a:t>
            </a:r>
            <a:r>
              <a:rPr lang="en-US" sz="1800"/>
              <a:t>column</a:t>
            </a:r>
            <a:r>
              <a:rPr lang="en-US" sz="1800"/>
              <a:t> named “Spaceflight” has values either “Ground” or “Flight”.  Note that if there are only 2 possible values for a column, it can be represented in numeric form (e.g. 0 and 1).  The ORO positivity % column has numeric values.  These too could be converted to classes such as “low”, “medium”, and “high” or just “low” and “high”.</a:t>
            </a:r>
            <a:endParaRPr sz="1800"/>
          </a:p>
        </p:txBody>
      </p:sp>
      <p:sp>
        <p:nvSpPr>
          <p:cNvPr id="339" name="Google Shape;339;p2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Numeric values can be further subdivided as integers (whole numbers) and floating point numbers (or floats).  In this example, the counts for the gene “ENSMUSG1” are obviously integers, but the values can be normalized across the table to account for discrepancies such as batch effects and different sequencing depths.  We’ll cover normalization in more detail in a later lesson.</a:t>
            </a:r>
            <a:endParaRPr sz="1800"/>
          </a:p>
        </p:txBody>
      </p:sp>
      <p:sp>
        <p:nvSpPr>
          <p:cNvPr id="355" name="Google Shape;355;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p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In this last section, we identify significantly different data distributions.</a:t>
            </a:r>
            <a:endParaRPr sz="1800"/>
          </a:p>
        </p:txBody>
      </p:sp>
      <p:sp>
        <p:nvSpPr>
          <p:cNvPr id="366" name="Google Shape;366;p2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c1724a8e5f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One way space biologists can </a:t>
            </a:r>
            <a:r>
              <a:rPr lang="en-US" sz="1800"/>
              <a:t>determine</a:t>
            </a:r>
            <a:r>
              <a:rPr lang="en-US" sz="1800"/>
              <a:t> if there is a difference in response to ground control and space flight is to examine the means of the observations.  If those means are “very far apart”, then we can argue that there is a significant difference in response.  But statistically speaking, we’ll need to be more rigorous than just waving our hands.  In this slide example, the flight samples F15-F20 have a mean value of total area of 0.252 whereas the ground samples GC15-GC19 have a mean total area of 0.258. How significant is this difference?  It’s hard to tell just by looking at the numbers.</a:t>
            </a:r>
            <a:endParaRPr sz="1800"/>
          </a:p>
        </p:txBody>
      </p:sp>
      <p:sp>
        <p:nvSpPr>
          <p:cNvPr id="372" name="Google Shape;372;g2c1724a8e5f_1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c1724a8e5f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It’s easier to compare the distributions of the data graphically, but not always.   Boxplots are simple ways to graphically show a distribution of data. The orange line in the box represents the arithmetic mean, the top of the box is the 75th percentile, and the bottom of the box is the 25th percentile.  </a:t>
            </a:r>
            <a:r>
              <a:rPr lang="en-US" sz="1800">
                <a:solidFill>
                  <a:schemeClr val="dk1"/>
                </a:solidFill>
              </a:rPr>
              <a:t>The 2 box plots look similar, but the scale of the y-axis is too small to really know. </a:t>
            </a:r>
            <a:endParaRPr sz="1800"/>
          </a:p>
        </p:txBody>
      </p:sp>
      <p:sp>
        <p:nvSpPr>
          <p:cNvPr id="379" name="Google Shape;379;g2c1724a8e5f_1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c1724a8e5f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In this example, the means (orange lines) look relatively far apart which would imply that the means are significantly different between the two groups.  However, just using our eyes is not a very scientifically rigorous way to quantify that difference. </a:t>
            </a:r>
            <a:endParaRPr sz="1800"/>
          </a:p>
        </p:txBody>
      </p:sp>
      <p:sp>
        <p:nvSpPr>
          <p:cNvPr id="386" name="Google Shape;386;g2c1724a8e5f_1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600"/>
              <a:t>In this first section, we will identify model organisms which are used for space biology research.</a:t>
            </a:r>
            <a:endParaRPr sz="1600"/>
          </a:p>
        </p:txBody>
      </p:sp>
      <p:sp>
        <p:nvSpPr>
          <p:cNvPr id="94" name="Google Shape;9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2c1724a8e5f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There is a method in statistics called the student t-test which calculates a statistical value shown in the slide.  x1-bar is the mean of the first distribution and x2-bar is the mean of the second distribution.  s1 and s2 are the variances of the first and second distributions, respectively.  And n1 and n2 are the sizes of those distributions.  Plugging those values into this formula gives a float value for t. We then look this value of t up in a table to get the associated p-value.  If that p-value is less than 0.05, then those means are considered to be statistically significantly different.</a:t>
            </a:r>
            <a:endParaRPr sz="1800"/>
          </a:p>
        </p:txBody>
      </p:sp>
      <p:sp>
        <p:nvSpPr>
          <p:cNvPr id="393" name="Google Shape;393;g2c1724a8e5f_1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c1724a8e5f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800"/>
              <a:t>Of course, as programmers, we don’t want to do any calculations by hand but would rather automate everything.  Instead, for this particular statistic called the t-test, we can provide the list of values for the flight samples and the list of values for the ground control samples to a function called ttest_ind(), and then examine the p-value associated with that statistic.   P-values </a:t>
            </a:r>
            <a:r>
              <a:rPr lang="en-US" sz="1800"/>
              <a:t>range</a:t>
            </a:r>
            <a:r>
              <a:rPr lang="en-US" sz="1800"/>
              <a:t> from 0 to 1, and the closer to 0 means the more significant. </a:t>
            </a:r>
            <a:r>
              <a:rPr lang="en-US" sz="1800">
                <a:solidFill>
                  <a:schemeClr val="dk1"/>
                </a:solidFill>
              </a:rPr>
              <a:t> If the p-value is less than 0.05, the means are significantly different. </a:t>
            </a:r>
            <a:r>
              <a:rPr lang="en-US" sz="1800"/>
              <a:t> </a:t>
            </a:r>
            <a:r>
              <a:rPr lang="en-US" sz="1800">
                <a:solidFill>
                  <a:schemeClr val="dk1"/>
                </a:solidFill>
              </a:rPr>
              <a:t>In the example in this slide, the p-value is 0.88406, so the means are not statistically significantly different. </a:t>
            </a:r>
            <a:endParaRPr sz="1800"/>
          </a:p>
        </p:txBody>
      </p:sp>
      <p:sp>
        <p:nvSpPr>
          <p:cNvPr id="400" name="Google Shape;400;g2c1724a8e5f_1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600"/>
              <a:t>As we’ve already discussed, there are several ways in which astronaut health is negatively impacted by spaceflight.</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US" sz="1600"/>
              <a:t>For example, here on Earth it’s gravity which tells us up from down.  But in space, in the absence of gravity, there is no up and down and the body gets disoriented.</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US" sz="1600"/>
              <a:t>Also possibly due to the absence of gravity, the lungs show a decrease capacity for air, causing some extra strain in respiration.</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US" sz="1600"/>
              <a:t>Without gravity, the musculo-skeletal system atrophies.</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US" sz="1600"/>
              <a:t>Astronaut eyes often develop cataracts, cotton spots, and even change shape as a result of spaceflight – all of which are detrimental to astronaut vision.</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US" sz="1600"/>
              <a:t>Radiation is known to cause genetic mutations which, in turn, can develop to cancer.</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US" sz="1600"/>
              <a:t>All these risk factors for </a:t>
            </a:r>
            <a:r>
              <a:rPr lang="en-US" sz="1600"/>
              <a:t>astronaut</a:t>
            </a:r>
            <a:r>
              <a:rPr lang="en-US" sz="1600"/>
              <a:t> health become risk factors for missions in space.</a:t>
            </a:r>
            <a:endParaRPr sz="1600"/>
          </a:p>
        </p:txBody>
      </p:sp>
      <p:sp>
        <p:nvSpPr>
          <p:cNvPr id="100" name="Google Shape;10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600"/>
              <a:t>In order to conduct space biology research, we need data.  Data are gathered from observations in ground experiments as well as spaceflight experiments to model the impact of spaceflight on the health of an organism.  These models need to be built, tested, and validated, and all that requires data.  Unfortunately, experimental data in space is extremely limited.  And data from astronauts is precious few and usually so sensitive that it cannot be shared broadly to the scientific community.</a:t>
            </a:r>
            <a:endParaRPr sz="1600"/>
          </a:p>
        </p:txBody>
      </p:sp>
      <p:sp>
        <p:nvSpPr>
          <p:cNvPr id="107" name="Google Shape;10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600"/>
              <a:t>So in the absence of experimental data on humans, we turn to other organisms as models.  One mammal which is relatively “close” to humans is the mouse, and most of the data we will be looking at in this course is gathered from experiments with mice.  Other organisms, including fruit flies, worms, plants, and microbes are not evolutionarily close or </a:t>
            </a:r>
            <a:r>
              <a:rPr lang="en-US" sz="1600"/>
              <a:t>physiologically similar to humans but are still informative in their own right as to the impact of spaceflight on living things.</a:t>
            </a:r>
            <a:endParaRPr sz="1600"/>
          </a:p>
        </p:txBody>
      </p:sp>
      <p:sp>
        <p:nvSpPr>
          <p:cNvPr id="114" name="Google Shape;11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600"/>
              <a:t>In this section, we describe how experiments are conducted in space biology research.</a:t>
            </a:r>
            <a:endParaRPr sz="1600"/>
          </a:p>
        </p:txBody>
      </p:sp>
      <p:sp>
        <p:nvSpPr>
          <p:cNvPr id="123" name="Google Shape;12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600"/>
              <a:t>The best space biology experiments are conducted in space, but they are also the most expensive.  The International Space Station has been in low-Earth orbit since 1998 and conducted thousands of space biology experiments using all those model organisms we discussed earlier.  But each experiment only has a few samples because there’s such a high cost to transporting them, conducting the experiments, and returning those organisms back to Earth.  To compensate for that, space biology researchers simulate the effects of spaceflight on Earth.  One simulation they do is to simulate the effect of microgravity by spinning organisms in a centrifuge.</a:t>
            </a:r>
            <a:endParaRPr sz="1600"/>
          </a:p>
        </p:txBody>
      </p:sp>
      <p:sp>
        <p:nvSpPr>
          <p:cNvPr id="129" name="Google Shape;12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600"/>
              <a:t>Controlled space biology experiments are conducted with the experimental group in space and the control group here on Earth.  Their conditions are matched identically, including temperature, pressure, humidity, food, water, light, size and type of cage, … etc so as to precisely isolate the effect of spaceflight on health.  </a:t>
            </a:r>
            <a:endParaRPr sz="1600"/>
          </a:p>
        </p:txBody>
      </p:sp>
      <p:sp>
        <p:nvSpPr>
          <p:cNvPr id="140" name="Google Shape;14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3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3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4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4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4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4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4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4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4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4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4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4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3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3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Play"/>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3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57575"/>
              </a:buClr>
              <a:buSzPts val="2400"/>
              <a:buNone/>
              <a:defRPr sz="2400">
                <a:solidFill>
                  <a:srgbClr val="757575"/>
                </a:solidFill>
              </a:defRPr>
            </a:lvl1pPr>
            <a:lvl2pPr indent="-228600" lvl="1" marL="914400" algn="l">
              <a:lnSpc>
                <a:spcPct val="90000"/>
              </a:lnSpc>
              <a:spcBef>
                <a:spcPts val="500"/>
              </a:spcBef>
              <a:spcAft>
                <a:spcPts val="0"/>
              </a:spcAft>
              <a:buClr>
                <a:srgbClr val="757575"/>
              </a:buClr>
              <a:buSzPts val="2000"/>
              <a:buNone/>
              <a:defRPr sz="2000">
                <a:solidFill>
                  <a:srgbClr val="757575"/>
                </a:solidFill>
              </a:defRPr>
            </a:lvl2pPr>
            <a:lvl3pPr indent="-228600" lvl="2" marL="1371600" algn="l">
              <a:lnSpc>
                <a:spcPct val="90000"/>
              </a:lnSpc>
              <a:spcBef>
                <a:spcPts val="500"/>
              </a:spcBef>
              <a:spcAft>
                <a:spcPts val="0"/>
              </a:spcAft>
              <a:buClr>
                <a:srgbClr val="757575"/>
              </a:buClr>
              <a:buSzPts val="1800"/>
              <a:buNone/>
              <a:defRPr sz="1800">
                <a:solidFill>
                  <a:srgbClr val="757575"/>
                </a:solidFill>
              </a:defRPr>
            </a:lvl3pPr>
            <a:lvl4pPr indent="-228600" lvl="3" marL="1828800" algn="l">
              <a:lnSpc>
                <a:spcPct val="90000"/>
              </a:lnSpc>
              <a:spcBef>
                <a:spcPts val="500"/>
              </a:spcBef>
              <a:spcAft>
                <a:spcPts val="0"/>
              </a:spcAft>
              <a:buClr>
                <a:srgbClr val="757575"/>
              </a:buClr>
              <a:buSzPts val="1600"/>
              <a:buNone/>
              <a:defRPr sz="1600">
                <a:solidFill>
                  <a:srgbClr val="757575"/>
                </a:solidFill>
              </a:defRPr>
            </a:lvl4pPr>
            <a:lvl5pPr indent="-228600" lvl="4" marL="2286000" algn="l">
              <a:lnSpc>
                <a:spcPct val="90000"/>
              </a:lnSpc>
              <a:spcBef>
                <a:spcPts val="500"/>
              </a:spcBef>
              <a:spcAft>
                <a:spcPts val="0"/>
              </a:spcAft>
              <a:buClr>
                <a:srgbClr val="757575"/>
              </a:buClr>
              <a:buSzPts val="1600"/>
              <a:buNone/>
              <a:defRPr sz="1600">
                <a:solidFill>
                  <a:srgbClr val="757575"/>
                </a:solidFill>
              </a:defRPr>
            </a:lvl5pPr>
            <a:lvl6pPr indent="-228600" lvl="5" marL="2743200" algn="l">
              <a:lnSpc>
                <a:spcPct val="90000"/>
              </a:lnSpc>
              <a:spcBef>
                <a:spcPts val="500"/>
              </a:spcBef>
              <a:spcAft>
                <a:spcPts val="0"/>
              </a:spcAft>
              <a:buClr>
                <a:srgbClr val="757575"/>
              </a:buClr>
              <a:buSzPts val="1600"/>
              <a:buNone/>
              <a:defRPr sz="1600">
                <a:solidFill>
                  <a:srgbClr val="757575"/>
                </a:solidFill>
              </a:defRPr>
            </a:lvl6pPr>
            <a:lvl7pPr indent="-228600" lvl="6" marL="3200400" algn="l">
              <a:lnSpc>
                <a:spcPct val="90000"/>
              </a:lnSpc>
              <a:spcBef>
                <a:spcPts val="500"/>
              </a:spcBef>
              <a:spcAft>
                <a:spcPts val="0"/>
              </a:spcAft>
              <a:buClr>
                <a:srgbClr val="757575"/>
              </a:buClr>
              <a:buSzPts val="1600"/>
              <a:buNone/>
              <a:defRPr sz="1600">
                <a:solidFill>
                  <a:srgbClr val="757575"/>
                </a:solidFill>
              </a:defRPr>
            </a:lvl7pPr>
            <a:lvl8pPr indent="-228600" lvl="7" marL="3657600" algn="l">
              <a:lnSpc>
                <a:spcPct val="90000"/>
              </a:lnSpc>
              <a:spcBef>
                <a:spcPts val="500"/>
              </a:spcBef>
              <a:spcAft>
                <a:spcPts val="0"/>
              </a:spcAft>
              <a:buClr>
                <a:srgbClr val="757575"/>
              </a:buClr>
              <a:buSzPts val="1600"/>
              <a:buNone/>
              <a:defRPr sz="1600">
                <a:solidFill>
                  <a:srgbClr val="757575"/>
                </a:solidFill>
              </a:defRPr>
            </a:lvl8pPr>
            <a:lvl9pPr indent="-228600" lvl="8" marL="4114800" algn="l">
              <a:lnSpc>
                <a:spcPct val="90000"/>
              </a:lnSpc>
              <a:spcBef>
                <a:spcPts val="500"/>
              </a:spcBef>
              <a:spcAft>
                <a:spcPts val="0"/>
              </a:spcAft>
              <a:buClr>
                <a:srgbClr val="757575"/>
              </a:buClr>
              <a:buSzPts val="1600"/>
              <a:buNone/>
              <a:defRPr sz="1600">
                <a:solidFill>
                  <a:srgbClr val="757575"/>
                </a:solidFill>
              </a:defRPr>
            </a:lvl9pPr>
          </a:lstStyle>
          <a:p/>
        </p:txBody>
      </p:sp>
      <p:sp>
        <p:nvSpPr>
          <p:cNvPr id="26" name="Google Shape;26;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3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3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3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3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3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3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3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3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3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3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4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4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4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4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4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4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4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Pla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41"/>
          <p:cNvSpPr/>
          <p:nvPr>
            <p:ph idx="2" type="pic"/>
          </p:nvPr>
        </p:nvSpPr>
        <p:spPr>
          <a:xfrm>
            <a:off x="5183188" y="987425"/>
            <a:ext cx="6172200" cy="4873625"/>
          </a:xfrm>
          <a:prstGeom prst="rect">
            <a:avLst/>
          </a:prstGeom>
          <a:noFill/>
          <a:ln>
            <a:noFill/>
          </a:ln>
        </p:spPr>
      </p:sp>
      <p:sp>
        <p:nvSpPr>
          <p:cNvPr id="64" name="Google Shape;64;p4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4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4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4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Play"/>
              <a:buNone/>
              <a:defRPr b="0" i="0" sz="4400" u="none" cap="none" strike="noStrike">
                <a:solidFill>
                  <a:schemeClr val="dk1"/>
                </a:solidFill>
                <a:latin typeface="Play"/>
                <a:ea typeface="Play"/>
                <a:cs typeface="Play"/>
                <a:sym typeface="Pla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3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757575"/>
                </a:solidFill>
                <a:latin typeface="Arial"/>
                <a:ea typeface="Arial"/>
                <a:cs typeface="Arial"/>
                <a:sym typeface="Arial"/>
              </a:defRPr>
            </a:lvl1pPr>
            <a:lvl2pPr indent="0" lvl="1" marL="0" marR="0" rtl="0" algn="r">
              <a:spcBef>
                <a:spcPts val="0"/>
              </a:spcBef>
              <a:buNone/>
              <a:defRPr b="0" i="0" sz="1200" u="none" cap="none" strike="noStrike">
                <a:solidFill>
                  <a:srgbClr val="757575"/>
                </a:solidFill>
                <a:latin typeface="Arial"/>
                <a:ea typeface="Arial"/>
                <a:cs typeface="Arial"/>
                <a:sym typeface="Arial"/>
              </a:defRPr>
            </a:lvl2pPr>
            <a:lvl3pPr indent="0" lvl="2" marL="0" marR="0" rtl="0" algn="r">
              <a:spcBef>
                <a:spcPts val="0"/>
              </a:spcBef>
              <a:buNone/>
              <a:defRPr b="0" i="0" sz="1200" u="none" cap="none" strike="noStrike">
                <a:solidFill>
                  <a:srgbClr val="757575"/>
                </a:solidFill>
                <a:latin typeface="Arial"/>
                <a:ea typeface="Arial"/>
                <a:cs typeface="Arial"/>
                <a:sym typeface="Arial"/>
              </a:defRPr>
            </a:lvl3pPr>
            <a:lvl4pPr indent="0" lvl="3" marL="0" marR="0" rtl="0" algn="r">
              <a:spcBef>
                <a:spcPts val="0"/>
              </a:spcBef>
              <a:buNone/>
              <a:defRPr b="0" i="0" sz="1200" u="none" cap="none" strike="noStrike">
                <a:solidFill>
                  <a:srgbClr val="757575"/>
                </a:solidFill>
                <a:latin typeface="Arial"/>
                <a:ea typeface="Arial"/>
                <a:cs typeface="Arial"/>
                <a:sym typeface="Arial"/>
              </a:defRPr>
            </a:lvl4pPr>
            <a:lvl5pPr indent="0" lvl="4" marL="0" marR="0" rtl="0" algn="r">
              <a:spcBef>
                <a:spcPts val="0"/>
              </a:spcBef>
              <a:buNone/>
              <a:defRPr b="0" i="0" sz="1200" u="none" cap="none" strike="noStrike">
                <a:solidFill>
                  <a:srgbClr val="757575"/>
                </a:solidFill>
                <a:latin typeface="Arial"/>
                <a:ea typeface="Arial"/>
                <a:cs typeface="Arial"/>
                <a:sym typeface="Arial"/>
              </a:defRPr>
            </a:lvl5pPr>
            <a:lvl6pPr indent="0" lvl="5" marL="0" marR="0" rtl="0" algn="r">
              <a:spcBef>
                <a:spcPts val="0"/>
              </a:spcBef>
              <a:buNone/>
              <a:defRPr b="0" i="0" sz="1200" u="none" cap="none" strike="noStrike">
                <a:solidFill>
                  <a:srgbClr val="757575"/>
                </a:solidFill>
                <a:latin typeface="Arial"/>
                <a:ea typeface="Arial"/>
                <a:cs typeface="Arial"/>
                <a:sym typeface="Arial"/>
              </a:defRPr>
            </a:lvl6pPr>
            <a:lvl7pPr indent="0" lvl="6" marL="0" marR="0" rtl="0" algn="r">
              <a:spcBef>
                <a:spcPts val="0"/>
              </a:spcBef>
              <a:buNone/>
              <a:defRPr b="0" i="0" sz="1200" u="none" cap="none" strike="noStrike">
                <a:solidFill>
                  <a:srgbClr val="757575"/>
                </a:solidFill>
                <a:latin typeface="Arial"/>
                <a:ea typeface="Arial"/>
                <a:cs typeface="Arial"/>
                <a:sym typeface="Arial"/>
              </a:defRPr>
            </a:lvl7pPr>
            <a:lvl8pPr indent="0" lvl="7" marL="0" marR="0" rtl="0" algn="r">
              <a:spcBef>
                <a:spcPts val="0"/>
              </a:spcBef>
              <a:buNone/>
              <a:defRPr b="0" i="0" sz="1200" u="none" cap="none" strike="noStrike">
                <a:solidFill>
                  <a:srgbClr val="757575"/>
                </a:solidFill>
                <a:latin typeface="Arial"/>
                <a:ea typeface="Arial"/>
                <a:cs typeface="Arial"/>
                <a:sym typeface="Arial"/>
              </a:defRPr>
            </a:lvl8pPr>
            <a:lvl9pPr indent="0" lvl="8" marL="0" marR="0" rtl="0" algn="r">
              <a:spcBef>
                <a:spcPts val="0"/>
              </a:spcBef>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4.png"/><Relationship Id="rId4" Type="http://schemas.openxmlformats.org/officeDocument/2006/relationships/image" Target="../media/image4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23.png"/><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4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3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4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4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6.png"/><Relationship Id="rId4" Type="http://schemas.openxmlformats.org/officeDocument/2006/relationships/image" Target="../media/image43.png"/><Relationship Id="rId5" Type="http://schemas.openxmlformats.org/officeDocument/2006/relationships/image" Target="../media/image45.jpg"/><Relationship Id="rId6" Type="http://schemas.openxmlformats.org/officeDocument/2006/relationships/image" Target="../media/image27.png"/><Relationship Id="rId7" Type="http://schemas.openxmlformats.org/officeDocument/2006/relationships/image" Target="../media/image3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30.png"/><Relationship Id="rId4" Type="http://schemas.openxmlformats.org/officeDocument/2006/relationships/image" Target="../media/image34.png"/><Relationship Id="rId5" Type="http://schemas.openxmlformats.org/officeDocument/2006/relationships/image" Target="../media/image3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6.png"/><Relationship Id="rId4" Type="http://schemas.openxmlformats.org/officeDocument/2006/relationships/image" Target="../media/image3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4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4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4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8.jp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image" Target="../media/image7.png"/><Relationship Id="rId5" Type="http://schemas.openxmlformats.org/officeDocument/2006/relationships/image" Target="../media/image18.png"/><Relationship Id="rId6" Type="http://schemas.openxmlformats.org/officeDocument/2006/relationships/image" Target="../media/image10.png"/><Relationship Id="rId7" Type="http://schemas.openxmlformats.org/officeDocument/2006/relationships/image" Target="../media/image19.jpg"/><Relationship Id="rId8"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Play"/>
              <a:buNone/>
            </a:pPr>
            <a:r>
              <a:rPr lang="en-US"/>
              <a:t>Introduction to Space Biology Data</a:t>
            </a:r>
            <a:endParaRPr/>
          </a:p>
        </p:txBody>
      </p:sp>
      <p:sp>
        <p:nvSpPr>
          <p:cNvPr id="85" name="Google Shape;85;p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0"/>
          <p:cNvSpPr txBox="1"/>
          <p:nvPr>
            <p:ph type="title"/>
          </p:nvPr>
        </p:nvSpPr>
        <p:spPr>
          <a:xfrm>
            <a:off x="0" y="0"/>
            <a:ext cx="6249600" cy="713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Molecular experiments</a:t>
            </a:r>
            <a:endParaRPr/>
          </a:p>
        </p:txBody>
      </p:sp>
      <p:pic>
        <p:nvPicPr>
          <p:cNvPr id="200" name="Google Shape;200;p10"/>
          <p:cNvPicPr preferRelativeResize="0"/>
          <p:nvPr/>
        </p:nvPicPr>
        <p:blipFill>
          <a:blip r:embed="rId3">
            <a:alphaModFix/>
          </a:blip>
          <a:stretch>
            <a:fillRect/>
          </a:stretch>
        </p:blipFill>
        <p:spPr>
          <a:xfrm>
            <a:off x="200175" y="2294250"/>
            <a:ext cx="6249452" cy="2697526"/>
          </a:xfrm>
          <a:prstGeom prst="rect">
            <a:avLst/>
          </a:prstGeom>
          <a:noFill/>
          <a:ln>
            <a:noFill/>
          </a:ln>
        </p:spPr>
      </p:pic>
      <p:sp>
        <p:nvSpPr>
          <p:cNvPr id="201" name="Google Shape;201;p10"/>
          <p:cNvSpPr txBox="1"/>
          <p:nvPr/>
        </p:nvSpPr>
        <p:spPr>
          <a:xfrm>
            <a:off x="0" y="5666575"/>
            <a:ext cx="6649800" cy="33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solidFill>
                  <a:schemeClr val="dk1"/>
                </a:solidFill>
              </a:rPr>
              <a:t>https://en.wikipedia.org/wiki/Genome-wide_association_study</a:t>
            </a:r>
            <a:endParaRPr sz="1800">
              <a:solidFill>
                <a:schemeClr val="dk1"/>
              </a:solidFill>
            </a:endParaRPr>
          </a:p>
        </p:txBody>
      </p:sp>
      <p:pic>
        <p:nvPicPr>
          <p:cNvPr descr="IJMS | Free Full-Text | Transcriptome Analysis Based on RNA-Seq in  Understanding Pathogenic Mechanisms of Diseases and the Immune System of  Fish: A Comprehensive Review" id="202" name="Google Shape;202;p10"/>
          <p:cNvPicPr preferRelativeResize="0"/>
          <p:nvPr/>
        </p:nvPicPr>
        <p:blipFill rotWithShape="1">
          <a:blip r:embed="rId4">
            <a:alphaModFix/>
          </a:blip>
          <a:srcRect b="0" l="0" r="0" t="0"/>
          <a:stretch/>
        </p:blipFill>
        <p:spPr>
          <a:xfrm>
            <a:off x="6571025" y="545351"/>
            <a:ext cx="5324603" cy="4660127"/>
          </a:xfrm>
          <a:prstGeom prst="rect">
            <a:avLst/>
          </a:prstGeom>
          <a:noFill/>
          <a:ln>
            <a:noFill/>
          </a:ln>
        </p:spPr>
      </p:pic>
      <p:sp>
        <p:nvSpPr>
          <p:cNvPr id="203" name="Google Shape;203;p10"/>
          <p:cNvSpPr txBox="1"/>
          <p:nvPr/>
        </p:nvSpPr>
        <p:spPr>
          <a:xfrm>
            <a:off x="7619926" y="5599524"/>
            <a:ext cx="3863700" cy="323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500">
                <a:solidFill>
                  <a:schemeClr val="dk1"/>
                </a:solidFill>
                <a:latin typeface="Arial"/>
                <a:ea typeface="Arial"/>
                <a:cs typeface="Arial"/>
                <a:sym typeface="Arial"/>
              </a:rPr>
              <a:t>https://www.mdpi.com/1422-0067/19/1/245</a:t>
            </a:r>
            <a:endParaRPr sz="17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11"/>
          <p:cNvSpPr txBox="1"/>
          <p:nvPr>
            <p:ph type="title"/>
          </p:nvPr>
        </p:nvSpPr>
        <p:spPr>
          <a:xfrm>
            <a:off x="0" y="0"/>
            <a:ext cx="12192000" cy="703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Molecular experiments: example (RNA-seq)</a:t>
            </a:r>
            <a:endParaRPr/>
          </a:p>
        </p:txBody>
      </p:sp>
      <p:pic>
        <p:nvPicPr>
          <p:cNvPr descr="IJMS | Free Full-Text | Transcriptome Analysis Based on RNA-Seq in  Understanding Pathogenic Mechanisms of Diseases and the Immune System of  Fish: A Comprehensive Review" id="209" name="Google Shape;209;p11"/>
          <p:cNvPicPr preferRelativeResize="0"/>
          <p:nvPr/>
        </p:nvPicPr>
        <p:blipFill rotWithShape="1">
          <a:blip r:embed="rId3">
            <a:alphaModFix/>
          </a:blip>
          <a:srcRect b="0" l="0" r="0" t="0"/>
          <a:stretch/>
        </p:blipFill>
        <p:spPr>
          <a:xfrm>
            <a:off x="2178050" y="982150"/>
            <a:ext cx="6713702" cy="5875849"/>
          </a:xfrm>
          <a:prstGeom prst="rect">
            <a:avLst/>
          </a:prstGeom>
          <a:noFill/>
          <a:ln>
            <a:noFill/>
          </a:ln>
        </p:spPr>
      </p:pic>
      <p:sp>
        <p:nvSpPr>
          <p:cNvPr id="210" name="Google Shape;210;p11"/>
          <p:cNvSpPr txBox="1"/>
          <p:nvPr/>
        </p:nvSpPr>
        <p:spPr>
          <a:xfrm>
            <a:off x="8968171" y="6453351"/>
            <a:ext cx="3226676"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https://www.mdpi.com/1422-0067/19/1/245</a:t>
            </a:r>
            <a:endParaRPr/>
          </a:p>
        </p:txBody>
      </p:sp>
      <p:sp>
        <p:nvSpPr>
          <p:cNvPr id="211" name="Google Shape;211;p11"/>
          <p:cNvSpPr/>
          <p:nvPr/>
        </p:nvSpPr>
        <p:spPr>
          <a:xfrm>
            <a:off x="1556951" y="1210962"/>
            <a:ext cx="420130" cy="3521676"/>
          </a:xfrm>
          <a:prstGeom prst="leftBrace">
            <a:avLst>
              <a:gd fmla="val 8333" name="adj1"/>
              <a:gd fmla="val 50000" name="adj2"/>
            </a:avLst>
          </a:pr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212" name="Google Shape;212;p11"/>
          <p:cNvSpPr txBox="1"/>
          <p:nvPr/>
        </p:nvSpPr>
        <p:spPr>
          <a:xfrm>
            <a:off x="380780" y="2844434"/>
            <a:ext cx="109975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Wet lab</a:t>
            </a:r>
            <a:endParaRPr/>
          </a:p>
        </p:txBody>
      </p:sp>
      <p:sp>
        <p:nvSpPr>
          <p:cNvPr id="213" name="Google Shape;213;p11"/>
          <p:cNvSpPr/>
          <p:nvPr/>
        </p:nvSpPr>
        <p:spPr>
          <a:xfrm>
            <a:off x="1566050" y="5140411"/>
            <a:ext cx="411034" cy="1589939"/>
          </a:xfrm>
          <a:prstGeom prst="leftBrace">
            <a:avLst>
              <a:gd fmla="val 8333" name="adj1"/>
              <a:gd fmla="val 50000" name="adj2"/>
            </a:avLst>
          </a:pr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214" name="Google Shape;214;p11"/>
          <p:cNvSpPr txBox="1"/>
          <p:nvPr/>
        </p:nvSpPr>
        <p:spPr>
          <a:xfrm>
            <a:off x="398975" y="5750714"/>
            <a:ext cx="109975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Dry lab</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2"/>
          <p:cNvSpPr txBox="1"/>
          <p:nvPr>
            <p:ph type="title"/>
          </p:nvPr>
        </p:nvSpPr>
        <p:spPr>
          <a:xfrm>
            <a:off x="0" y="0"/>
            <a:ext cx="12192000" cy="713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Phenotype experiments</a:t>
            </a:r>
            <a:endParaRPr/>
          </a:p>
        </p:txBody>
      </p:sp>
      <p:pic>
        <p:nvPicPr>
          <p:cNvPr id="220" name="Google Shape;220;p12"/>
          <p:cNvPicPr preferRelativeResize="0"/>
          <p:nvPr/>
        </p:nvPicPr>
        <p:blipFill>
          <a:blip r:embed="rId3">
            <a:alphaModFix/>
          </a:blip>
          <a:stretch>
            <a:fillRect/>
          </a:stretch>
        </p:blipFill>
        <p:spPr>
          <a:xfrm>
            <a:off x="0" y="1486525"/>
            <a:ext cx="5709675" cy="3373900"/>
          </a:xfrm>
          <a:prstGeom prst="rect">
            <a:avLst/>
          </a:prstGeom>
          <a:noFill/>
          <a:ln>
            <a:noFill/>
          </a:ln>
        </p:spPr>
      </p:pic>
      <p:sp>
        <p:nvSpPr>
          <p:cNvPr id="221" name="Google Shape;221;p12"/>
          <p:cNvSpPr txBox="1"/>
          <p:nvPr/>
        </p:nvSpPr>
        <p:spPr>
          <a:xfrm>
            <a:off x="166350" y="5633250"/>
            <a:ext cx="4723500" cy="57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900">
                <a:solidFill>
                  <a:schemeClr val="dk1"/>
                </a:solidFill>
              </a:rPr>
              <a:t>https://en.wikipedia.org/wiki/Barnes_maze</a:t>
            </a:r>
            <a:endParaRPr sz="1900">
              <a:solidFill>
                <a:schemeClr val="dk1"/>
              </a:solidFill>
            </a:endParaRPr>
          </a:p>
        </p:txBody>
      </p:sp>
      <p:pic>
        <p:nvPicPr>
          <p:cNvPr id="222" name="Google Shape;222;p12"/>
          <p:cNvPicPr preferRelativeResize="0"/>
          <p:nvPr/>
        </p:nvPicPr>
        <p:blipFill>
          <a:blip r:embed="rId4">
            <a:alphaModFix/>
          </a:blip>
          <a:stretch>
            <a:fillRect/>
          </a:stretch>
        </p:blipFill>
        <p:spPr>
          <a:xfrm>
            <a:off x="6196688" y="1690325"/>
            <a:ext cx="5709675" cy="3603979"/>
          </a:xfrm>
          <a:prstGeom prst="rect">
            <a:avLst/>
          </a:prstGeom>
          <a:noFill/>
          <a:ln>
            <a:noFill/>
          </a:ln>
        </p:spPr>
      </p:pic>
      <p:sp>
        <p:nvSpPr>
          <p:cNvPr id="223" name="Google Shape;223;p12"/>
          <p:cNvSpPr txBox="1"/>
          <p:nvPr/>
        </p:nvSpPr>
        <p:spPr>
          <a:xfrm>
            <a:off x="5519163" y="5729550"/>
            <a:ext cx="7064700" cy="48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chemeClr val="dk1"/>
                </a:solidFill>
              </a:rPr>
              <a:t>https://journals.viamedica.pl/folia_morphologica/article/view/37360</a:t>
            </a:r>
            <a:endParaRPr sz="1600">
              <a:solidFill>
                <a:schemeClr val="dk1"/>
              </a:solidFill>
            </a:endParaRPr>
          </a:p>
        </p:txBody>
      </p:sp>
      <p:sp>
        <p:nvSpPr>
          <p:cNvPr id="224" name="Google Shape;224;p12"/>
          <p:cNvSpPr txBox="1"/>
          <p:nvPr/>
        </p:nvSpPr>
        <p:spPr>
          <a:xfrm>
            <a:off x="804775" y="825125"/>
            <a:ext cx="4230000" cy="38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chemeClr val="dk1"/>
                </a:solidFill>
              </a:rPr>
              <a:t>maze performance</a:t>
            </a:r>
            <a:endParaRPr b="1" sz="2800">
              <a:solidFill>
                <a:schemeClr val="dk1"/>
              </a:solidFill>
            </a:endParaRPr>
          </a:p>
        </p:txBody>
      </p:sp>
      <p:sp>
        <p:nvSpPr>
          <p:cNvPr id="225" name="Google Shape;225;p12"/>
          <p:cNvSpPr txBox="1"/>
          <p:nvPr/>
        </p:nvSpPr>
        <p:spPr>
          <a:xfrm>
            <a:off x="6866550" y="825125"/>
            <a:ext cx="5430300" cy="38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800">
                <a:solidFill>
                  <a:schemeClr val="dk1"/>
                </a:solidFill>
              </a:rPr>
              <a:t>micro-computed tomography</a:t>
            </a:r>
            <a:endParaRPr b="1" sz="28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13"/>
          <p:cNvSpPr txBox="1"/>
          <p:nvPr>
            <p:ph type="title"/>
          </p:nvPr>
        </p:nvSpPr>
        <p:spPr>
          <a:xfrm>
            <a:off x="0" y="0"/>
            <a:ext cx="12192000" cy="772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sz="4000"/>
              <a:t>Phenotype experiments: example (oil red O staining)</a:t>
            </a:r>
            <a:endParaRPr sz="4000"/>
          </a:p>
        </p:txBody>
      </p:sp>
      <p:sp>
        <p:nvSpPr>
          <p:cNvPr id="231" name="Google Shape;231;p13"/>
          <p:cNvSpPr txBox="1"/>
          <p:nvPr/>
        </p:nvSpPr>
        <p:spPr>
          <a:xfrm>
            <a:off x="8968171" y="6453351"/>
            <a:ext cx="3226676"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https://www.mdpi.com/2075-1729/10/10/235</a:t>
            </a:r>
            <a:endParaRPr/>
          </a:p>
        </p:txBody>
      </p:sp>
      <p:pic>
        <p:nvPicPr>
          <p:cNvPr descr="A close-up of a blue and white speckled surface&#10;&#10;Description automatically generated" id="232" name="Google Shape;232;p13"/>
          <p:cNvPicPr preferRelativeResize="0"/>
          <p:nvPr/>
        </p:nvPicPr>
        <p:blipFill rotWithShape="1">
          <a:blip r:embed="rId3">
            <a:alphaModFix/>
          </a:blip>
          <a:srcRect b="0" l="0" r="0" t="0"/>
          <a:stretch/>
        </p:blipFill>
        <p:spPr>
          <a:xfrm>
            <a:off x="439695" y="1940012"/>
            <a:ext cx="10682414" cy="305211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Play"/>
              <a:buNone/>
            </a:pPr>
            <a:r>
              <a:rPr lang="en-US"/>
              <a:t>Define data types and formats for space biology experiments</a:t>
            </a:r>
            <a:endParaRPr/>
          </a:p>
        </p:txBody>
      </p:sp>
      <p:sp>
        <p:nvSpPr>
          <p:cNvPr id="238" name="Google Shape;238;p1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757575"/>
              </a:buClr>
              <a:buSzPts val="24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15"/>
          <p:cNvSpPr txBox="1"/>
          <p:nvPr>
            <p:ph type="title"/>
          </p:nvPr>
        </p:nvSpPr>
        <p:spPr>
          <a:xfrm>
            <a:off x="0" y="0"/>
            <a:ext cx="12192000" cy="900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sz="4100"/>
              <a:t>Dry lab: transform raw data into biological insights</a:t>
            </a:r>
            <a:endParaRPr sz="4100"/>
          </a:p>
        </p:txBody>
      </p:sp>
      <p:pic>
        <p:nvPicPr>
          <p:cNvPr descr="A computer screen with letters on it&#10;&#10;Description automatically generated" id="244" name="Google Shape;244;p15"/>
          <p:cNvPicPr preferRelativeResize="0"/>
          <p:nvPr/>
        </p:nvPicPr>
        <p:blipFill rotWithShape="1">
          <a:blip r:embed="rId3">
            <a:alphaModFix/>
          </a:blip>
          <a:srcRect b="0" l="0" r="0" t="0"/>
          <a:stretch/>
        </p:blipFill>
        <p:spPr>
          <a:xfrm>
            <a:off x="242575" y="2379725"/>
            <a:ext cx="12088349" cy="1975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16"/>
          <p:cNvSpPr txBox="1"/>
          <p:nvPr>
            <p:ph type="title"/>
          </p:nvPr>
        </p:nvSpPr>
        <p:spPr>
          <a:xfrm>
            <a:off x="0" y="118000"/>
            <a:ext cx="12192000" cy="7236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Molecular experiments: example (RNA-seq)</a:t>
            </a:r>
            <a:endParaRPr/>
          </a:p>
        </p:txBody>
      </p:sp>
      <p:sp>
        <p:nvSpPr>
          <p:cNvPr id="250" name="Google Shape;250;p16"/>
          <p:cNvSpPr txBox="1"/>
          <p:nvPr/>
        </p:nvSpPr>
        <p:spPr>
          <a:xfrm>
            <a:off x="6094947" y="6581100"/>
            <a:ext cx="59331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https://www.researchgate.net/figure/FASTQ-file-format-example_fig8_303293093</a:t>
            </a:r>
            <a:endParaRPr/>
          </a:p>
        </p:txBody>
      </p:sp>
      <p:pic>
        <p:nvPicPr>
          <p:cNvPr descr="FASTQ File Format | ZYMO RESEARCH" id="251" name="Google Shape;251;p16"/>
          <p:cNvPicPr preferRelativeResize="0"/>
          <p:nvPr/>
        </p:nvPicPr>
        <p:blipFill rotWithShape="1">
          <a:blip r:embed="rId3">
            <a:alphaModFix/>
          </a:blip>
          <a:srcRect b="0" l="0" r="0" t="0"/>
          <a:stretch/>
        </p:blipFill>
        <p:spPr>
          <a:xfrm>
            <a:off x="0" y="2788724"/>
            <a:ext cx="12192000" cy="2187575"/>
          </a:xfrm>
          <a:prstGeom prst="rect">
            <a:avLst/>
          </a:prstGeom>
          <a:noFill/>
          <a:ln>
            <a:noFill/>
          </a:ln>
        </p:spPr>
      </p:pic>
      <p:sp>
        <p:nvSpPr>
          <p:cNvPr id="252" name="Google Shape;252;p16"/>
          <p:cNvSpPr txBox="1"/>
          <p:nvPr/>
        </p:nvSpPr>
        <p:spPr>
          <a:xfrm>
            <a:off x="4452551" y="5150883"/>
            <a:ext cx="2145957" cy="107721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dk1"/>
                </a:solidFill>
                <a:latin typeface="Arial"/>
                <a:ea typeface="Arial"/>
                <a:cs typeface="Arial"/>
                <a:sym typeface="Arial"/>
              </a:rPr>
              <a:t>fastq file</a:t>
            </a:r>
            <a:endParaRPr/>
          </a:p>
          <a:p>
            <a:pPr indent="0" lvl="0" marL="0" marR="0" rtl="0" algn="l">
              <a:spcBef>
                <a:spcPts val="0"/>
              </a:spcBef>
              <a:spcAft>
                <a:spcPts val="0"/>
              </a:spcAft>
              <a:buNone/>
            </a:pPr>
            <a:r>
              <a:rPr lang="en-US" sz="3200">
                <a:solidFill>
                  <a:schemeClr val="dk1"/>
                </a:solidFill>
                <a:latin typeface="Arial"/>
                <a:ea typeface="Arial"/>
                <a:cs typeface="Arial"/>
                <a:sym typeface="Arial"/>
              </a:rPr>
              <a:t>(raw data)</a:t>
            </a:r>
            <a:endParaRPr/>
          </a:p>
        </p:txBody>
      </p:sp>
      <p:sp>
        <p:nvSpPr>
          <p:cNvPr id="253" name="Google Shape;253;p16"/>
          <p:cNvSpPr txBox="1"/>
          <p:nvPr/>
        </p:nvSpPr>
        <p:spPr>
          <a:xfrm>
            <a:off x="2471351" y="1519881"/>
            <a:ext cx="6277200" cy="646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rgbClr val="00B050"/>
                </a:solidFill>
              </a:rPr>
              <a:t>each letter represents a nucleotide from an RNA sequence reverse-transcribed into DNA</a:t>
            </a:r>
            <a:endParaRPr b="1">
              <a:solidFill>
                <a:srgbClr val="00B050"/>
              </a:solidFill>
            </a:endParaRPr>
          </a:p>
        </p:txBody>
      </p:sp>
      <p:sp>
        <p:nvSpPr>
          <p:cNvPr id="254" name="Google Shape;254;p16"/>
          <p:cNvSpPr/>
          <p:nvPr/>
        </p:nvSpPr>
        <p:spPr>
          <a:xfrm>
            <a:off x="0" y="3429000"/>
            <a:ext cx="12192000" cy="278456"/>
          </a:xfrm>
          <a:prstGeom prst="roundRect">
            <a:avLst>
              <a:gd fmla="val 16667" name="adj"/>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255" name="Google Shape;255;p16"/>
          <p:cNvCxnSpPr/>
          <p:nvPr/>
        </p:nvCxnSpPr>
        <p:spPr>
          <a:xfrm>
            <a:off x="4769708" y="2166212"/>
            <a:ext cx="0" cy="1262788"/>
          </a:xfrm>
          <a:prstGeom prst="straightConnector1">
            <a:avLst/>
          </a:prstGeom>
          <a:noFill/>
          <a:ln cap="flat" cmpd="sng" w="19050">
            <a:solidFill>
              <a:schemeClr val="accent1"/>
            </a:solidFill>
            <a:prstDash val="solid"/>
            <a:miter lim="800000"/>
            <a:headEnd len="sm" w="sm" type="none"/>
            <a:tailEnd len="med" w="med" type="triangle"/>
          </a:ln>
        </p:spPr>
      </p:cxnSp>
      <p:sp>
        <p:nvSpPr>
          <p:cNvPr id="256" name="Google Shape;256;p16"/>
          <p:cNvSpPr/>
          <p:nvPr/>
        </p:nvSpPr>
        <p:spPr>
          <a:xfrm>
            <a:off x="63900" y="4456475"/>
            <a:ext cx="12192000" cy="341400"/>
          </a:xfrm>
          <a:prstGeom prst="roundRect">
            <a:avLst>
              <a:gd fmla="val 16667" name="adj"/>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57" name="Google Shape;257;p16"/>
          <p:cNvSpPr txBox="1"/>
          <p:nvPr/>
        </p:nvSpPr>
        <p:spPr>
          <a:xfrm>
            <a:off x="63900" y="5810875"/>
            <a:ext cx="4172700" cy="646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800">
                <a:solidFill>
                  <a:srgbClr val="00B050"/>
                </a:solidFill>
              </a:rPr>
              <a:t>each symbol represents a quality metric associated with the read</a:t>
            </a:r>
            <a:endParaRPr b="1">
              <a:solidFill>
                <a:srgbClr val="00B050"/>
              </a:solidFill>
            </a:endParaRPr>
          </a:p>
        </p:txBody>
      </p:sp>
      <p:cxnSp>
        <p:nvCxnSpPr>
          <p:cNvPr id="258" name="Google Shape;258;p16"/>
          <p:cNvCxnSpPr/>
          <p:nvPr/>
        </p:nvCxnSpPr>
        <p:spPr>
          <a:xfrm rot="10800000">
            <a:off x="2073475" y="4951450"/>
            <a:ext cx="9900" cy="658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pic>
        <p:nvPicPr>
          <p:cNvPr descr="A screenshot of a computer code&#10;&#10;Description automatically generated" id="263" name="Google Shape;263;p19"/>
          <p:cNvPicPr preferRelativeResize="0"/>
          <p:nvPr/>
        </p:nvPicPr>
        <p:blipFill rotWithShape="1">
          <a:blip r:embed="rId3">
            <a:alphaModFix/>
          </a:blip>
          <a:srcRect b="0" l="0" r="0" t="0"/>
          <a:stretch/>
        </p:blipFill>
        <p:spPr>
          <a:xfrm>
            <a:off x="0" y="979476"/>
            <a:ext cx="11899320" cy="4801306"/>
          </a:xfrm>
          <a:prstGeom prst="rect">
            <a:avLst/>
          </a:prstGeom>
          <a:noFill/>
          <a:ln>
            <a:noFill/>
          </a:ln>
        </p:spPr>
      </p:pic>
      <p:sp>
        <p:nvSpPr>
          <p:cNvPr id="264" name="Google Shape;264;p19"/>
          <p:cNvSpPr txBox="1"/>
          <p:nvPr/>
        </p:nvSpPr>
        <p:spPr>
          <a:xfrm>
            <a:off x="4452551" y="5780782"/>
            <a:ext cx="4098325" cy="10772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200">
                <a:solidFill>
                  <a:schemeClr val="dk1"/>
                </a:solidFill>
                <a:latin typeface="Arial"/>
                <a:ea typeface="Arial"/>
                <a:cs typeface="Arial"/>
                <a:sym typeface="Arial"/>
              </a:rPr>
              <a:t>CSV file</a:t>
            </a:r>
            <a:endParaRPr/>
          </a:p>
          <a:p>
            <a:pPr indent="0" lvl="0" marL="0" marR="0" rtl="0" algn="ctr">
              <a:spcBef>
                <a:spcPts val="0"/>
              </a:spcBef>
              <a:spcAft>
                <a:spcPts val="0"/>
              </a:spcAft>
              <a:buNone/>
            </a:pPr>
            <a:r>
              <a:rPr lang="en-US" sz="3200">
                <a:solidFill>
                  <a:schemeClr val="dk1"/>
                </a:solidFill>
                <a:latin typeface="Arial"/>
                <a:ea typeface="Arial"/>
                <a:cs typeface="Arial"/>
                <a:sym typeface="Arial"/>
              </a:rPr>
              <a:t>(prepared data)</a:t>
            </a:r>
            <a:endParaRPr/>
          </a:p>
        </p:txBody>
      </p:sp>
      <p:sp>
        <p:nvSpPr>
          <p:cNvPr id="265" name="Google Shape;265;p19"/>
          <p:cNvSpPr/>
          <p:nvPr/>
        </p:nvSpPr>
        <p:spPr>
          <a:xfrm>
            <a:off x="2323070" y="5486400"/>
            <a:ext cx="370703" cy="294382"/>
          </a:xfrm>
          <a:prstGeom prst="ellipse">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266" name="Google Shape;266;p19"/>
          <p:cNvCxnSpPr/>
          <p:nvPr/>
        </p:nvCxnSpPr>
        <p:spPr>
          <a:xfrm rot="10800000">
            <a:off x="2545492" y="5802300"/>
            <a:ext cx="0" cy="293700"/>
          </a:xfrm>
          <a:prstGeom prst="straightConnector1">
            <a:avLst/>
          </a:prstGeom>
          <a:noFill/>
          <a:ln cap="flat" cmpd="sng" w="19050">
            <a:solidFill>
              <a:schemeClr val="accent1"/>
            </a:solidFill>
            <a:prstDash val="solid"/>
            <a:miter lim="800000"/>
            <a:headEnd len="sm" w="sm" type="none"/>
            <a:tailEnd len="med" w="med" type="triangle"/>
          </a:ln>
        </p:spPr>
      </p:cxnSp>
      <p:sp>
        <p:nvSpPr>
          <p:cNvPr id="267" name="Google Shape;267;p19"/>
          <p:cNvSpPr txBox="1"/>
          <p:nvPr/>
        </p:nvSpPr>
        <p:spPr>
          <a:xfrm>
            <a:off x="0" y="6091325"/>
            <a:ext cx="49446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357 = number of RNA transcripts of gene ENSMUSG000000142 found for sample GC9 </a:t>
            </a:r>
            <a:endParaRPr b="1">
              <a:solidFill>
                <a:srgbClr val="00B050"/>
              </a:solidFill>
            </a:endParaRPr>
          </a:p>
        </p:txBody>
      </p:sp>
      <p:sp>
        <p:nvSpPr>
          <p:cNvPr id="268" name="Google Shape;268;p19"/>
          <p:cNvSpPr txBox="1"/>
          <p:nvPr>
            <p:ph type="title"/>
          </p:nvPr>
        </p:nvSpPr>
        <p:spPr>
          <a:xfrm>
            <a:off x="0" y="0"/>
            <a:ext cx="12192000" cy="713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sz="3600"/>
              <a:t>Molecular experiments: example (RNA-seq prepared data)</a:t>
            </a:r>
            <a:endParaRPr sz="3600"/>
          </a:p>
        </p:txBody>
      </p:sp>
      <p:sp>
        <p:nvSpPr>
          <p:cNvPr id="269" name="Google Shape;269;p19"/>
          <p:cNvSpPr/>
          <p:nvPr/>
        </p:nvSpPr>
        <p:spPr>
          <a:xfrm>
            <a:off x="834675" y="979275"/>
            <a:ext cx="521100" cy="245700"/>
          </a:xfrm>
          <a:prstGeom prst="roundRect">
            <a:avLst>
              <a:gd fmla="val 16667" name="adj"/>
            </a:avLst>
          </a:prstGeom>
          <a:noFill/>
          <a:ln cap="flat" cmpd="sng" w="28575">
            <a:solidFill>
              <a:srgbClr val="00B0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0" name="Google Shape;270;p19"/>
          <p:cNvSpPr/>
          <p:nvPr/>
        </p:nvSpPr>
        <p:spPr>
          <a:xfrm>
            <a:off x="43200" y="5556600"/>
            <a:ext cx="2177700" cy="245700"/>
          </a:xfrm>
          <a:prstGeom prst="roundRect">
            <a:avLst>
              <a:gd fmla="val 16667" name="adj"/>
            </a:avLst>
          </a:prstGeom>
          <a:noFill/>
          <a:ln cap="flat" cmpd="sng" w="28575">
            <a:solidFill>
              <a:srgbClr val="00B0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0"/>
          <p:cNvSpPr txBox="1"/>
          <p:nvPr>
            <p:ph type="title"/>
          </p:nvPr>
        </p:nvSpPr>
        <p:spPr>
          <a:xfrm>
            <a:off x="0" y="0"/>
            <a:ext cx="12192000" cy="831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Phenotype experiments: example (ORO)</a:t>
            </a:r>
            <a:endParaRPr/>
          </a:p>
        </p:txBody>
      </p:sp>
      <p:pic>
        <p:nvPicPr>
          <p:cNvPr descr="A close-up of a blue and white speckled surface&#10;&#10;Description automatically generated" id="276" name="Google Shape;276;p20"/>
          <p:cNvPicPr preferRelativeResize="0"/>
          <p:nvPr/>
        </p:nvPicPr>
        <p:blipFill rotWithShape="1">
          <a:blip r:embed="rId3">
            <a:alphaModFix/>
          </a:blip>
          <a:srcRect b="0" l="0" r="0" t="0"/>
          <a:stretch/>
        </p:blipFill>
        <p:spPr>
          <a:xfrm>
            <a:off x="427338" y="1729944"/>
            <a:ext cx="10682414" cy="3052118"/>
          </a:xfrm>
          <a:prstGeom prst="rect">
            <a:avLst/>
          </a:prstGeom>
          <a:noFill/>
          <a:ln>
            <a:noFill/>
          </a:ln>
        </p:spPr>
      </p:pic>
      <p:sp>
        <p:nvSpPr>
          <p:cNvPr id="277" name="Google Shape;277;p20"/>
          <p:cNvSpPr txBox="1"/>
          <p:nvPr/>
        </p:nvSpPr>
        <p:spPr>
          <a:xfrm>
            <a:off x="4452551" y="5780782"/>
            <a:ext cx="4098325" cy="10772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200">
                <a:solidFill>
                  <a:schemeClr val="dk1"/>
                </a:solidFill>
                <a:latin typeface="Arial"/>
                <a:ea typeface="Arial"/>
                <a:cs typeface="Arial"/>
                <a:sym typeface="Arial"/>
              </a:rPr>
              <a:t>microscopy image</a:t>
            </a:r>
            <a:endParaRPr/>
          </a:p>
          <a:p>
            <a:pPr indent="0" lvl="0" marL="0" marR="0" rtl="0" algn="ctr">
              <a:spcBef>
                <a:spcPts val="0"/>
              </a:spcBef>
              <a:spcAft>
                <a:spcPts val="0"/>
              </a:spcAft>
              <a:buNone/>
            </a:pPr>
            <a:r>
              <a:rPr lang="en-US" sz="3200">
                <a:solidFill>
                  <a:schemeClr val="dk1"/>
                </a:solidFill>
                <a:latin typeface="Arial"/>
                <a:ea typeface="Arial"/>
                <a:cs typeface="Arial"/>
                <a:sym typeface="Arial"/>
              </a:rPr>
              <a:t>(raw data)</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1"/>
          <p:cNvSpPr txBox="1"/>
          <p:nvPr>
            <p:ph type="title"/>
          </p:nvPr>
        </p:nvSpPr>
        <p:spPr>
          <a:xfrm>
            <a:off x="0" y="0"/>
            <a:ext cx="12192000" cy="7311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Phenotype experiments: example (ORO)</a:t>
            </a:r>
            <a:endParaRPr/>
          </a:p>
        </p:txBody>
      </p:sp>
      <p:pic>
        <p:nvPicPr>
          <p:cNvPr descr="A close-up of a blue and white speckled surface&#10;&#10;Description automatically generated" id="283" name="Google Shape;283;p21"/>
          <p:cNvPicPr preferRelativeResize="0"/>
          <p:nvPr/>
        </p:nvPicPr>
        <p:blipFill rotWithShape="1">
          <a:blip r:embed="rId3">
            <a:alphaModFix/>
          </a:blip>
          <a:srcRect b="0" l="0" r="0" t="0"/>
          <a:stretch/>
        </p:blipFill>
        <p:spPr>
          <a:xfrm>
            <a:off x="427338" y="1729944"/>
            <a:ext cx="10682414" cy="3052118"/>
          </a:xfrm>
          <a:prstGeom prst="rect">
            <a:avLst/>
          </a:prstGeom>
          <a:noFill/>
          <a:ln>
            <a:noFill/>
          </a:ln>
        </p:spPr>
      </p:pic>
      <p:sp>
        <p:nvSpPr>
          <p:cNvPr id="284" name="Google Shape;284;p21"/>
          <p:cNvSpPr txBox="1"/>
          <p:nvPr/>
        </p:nvSpPr>
        <p:spPr>
          <a:xfrm>
            <a:off x="2310731" y="5186450"/>
            <a:ext cx="1424400" cy="492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600">
                <a:solidFill>
                  <a:srgbClr val="00B050"/>
                </a:solidFill>
              </a:rPr>
              <a:t>12.02</a:t>
            </a:r>
            <a:endParaRPr b="1" sz="2200">
              <a:solidFill>
                <a:srgbClr val="00B050"/>
              </a:solidFill>
            </a:endParaRPr>
          </a:p>
        </p:txBody>
      </p:sp>
      <p:sp>
        <p:nvSpPr>
          <p:cNvPr id="285" name="Google Shape;285;p21"/>
          <p:cNvSpPr txBox="1"/>
          <p:nvPr/>
        </p:nvSpPr>
        <p:spPr>
          <a:xfrm>
            <a:off x="8151352" y="5186450"/>
            <a:ext cx="11391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B050"/>
                </a:solidFill>
              </a:rPr>
              <a:t>17.43</a:t>
            </a:r>
            <a:endParaRPr b="1" sz="2000">
              <a:solidFill>
                <a:srgbClr val="00B050"/>
              </a:solidFill>
            </a:endParaRPr>
          </a:p>
        </p:txBody>
      </p:sp>
      <p:sp>
        <p:nvSpPr>
          <p:cNvPr id="286" name="Google Shape;286;p21"/>
          <p:cNvSpPr txBox="1"/>
          <p:nvPr/>
        </p:nvSpPr>
        <p:spPr>
          <a:xfrm>
            <a:off x="4452551" y="5780782"/>
            <a:ext cx="4098325" cy="10772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200">
                <a:solidFill>
                  <a:schemeClr val="dk1"/>
                </a:solidFill>
                <a:latin typeface="Arial"/>
                <a:ea typeface="Arial"/>
                <a:cs typeface="Arial"/>
                <a:sym typeface="Arial"/>
              </a:rPr>
              <a:t>microscopy image</a:t>
            </a:r>
            <a:endParaRPr/>
          </a:p>
          <a:p>
            <a:pPr indent="0" lvl="0" marL="0" marR="0" rtl="0" algn="ctr">
              <a:spcBef>
                <a:spcPts val="0"/>
              </a:spcBef>
              <a:spcAft>
                <a:spcPts val="0"/>
              </a:spcAft>
              <a:buNone/>
            </a:pPr>
            <a:r>
              <a:rPr lang="en-US" sz="3200">
                <a:solidFill>
                  <a:schemeClr val="dk1"/>
                </a:solidFill>
                <a:latin typeface="Arial"/>
                <a:ea typeface="Arial"/>
                <a:cs typeface="Arial"/>
                <a:sym typeface="Arial"/>
              </a:rPr>
              <a:t>(</a:t>
            </a:r>
            <a:r>
              <a:rPr lang="en-US" sz="3200">
                <a:solidFill>
                  <a:schemeClr val="dk1"/>
                </a:solidFill>
              </a:rPr>
              <a:t>processed</a:t>
            </a:r>
            <a:r>
              <a:rPr lang="en-US" sz="3200">
                <a:solidFill>
                  <a:schemeClr val="dk1"/>
                </a:solidFill>
                <a:latin typeface="Arial"/>
                <a:ea typeface="Arial"/>
                <a:cs typeface="Arial"/>
                <a:sym typeface="Arial"/>
              </a:rPr>
              <a:t> data)</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2"/>
          <p:cNvSpPr txBox="1"/>
          <p:nvPr>
            <p:ph type="title"/>
          </p:nvPr>
        </p:nvSpPr>
        <p:spPr>
          <a:xfrm>
            <a:off x="0" y="0"/>
            <a:ext cx="10515600" cy="78050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Objectives</a:t>
            </a:r>
            <a:endParaRPr/>
          </a:p>
        </p:txBody>
      </p:sp>
      <p:sp>
        <p:nvSpPr>
          <p:cNvPr id="91" name="Google Shape;91;p2"/>
          <p:cNvSpPr txBox="1"/>
          <p:nvPr>
            <p:ph idx="1" type="body"/>
          </p:nvPr>
        </p:nvSpPr>
        <p:spPr>
          <a:xfrm>
            <a:off x="346841" y="1313793"/>
            <a:ext cx="11006959" cy="4863170"/>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Identify model organisms used for space biology research</a:t>
            </a:r>
            <a:endParaRPr/>
          </a:p>
          <a:p>
            <a:pPr indent="-228600" lvl="0" marL="228600" rtl="0" algn="l">
              <a:lnSpc>
                <a:spcPct val="90000"/>
              </a:lnSpc>
              <a:spcBef>
                <a:spcPts val="1000"/>
              </a:spcBef>
              <a:spcAft>
                <a:spcPts val="0"/>
              </a:spcAft>
              <a:buClr>
                <a:schemeClr val="dk1"/>
              </a:buClr>
              <a:buSzPts val="2800"/>
              <a:buChar char="•"/>
            </a:pPr>
            <a:r>
              <a:rPr lang="en-US"/>
              <a:t>Describe experiments for space biology research</a:t>
            </a:r>
            <a:endParaRPr/>
          </a:p>
          <a:p>
            <a:pPr indent="-228600" lvl="0" marL="228600" rtl="0" algn="l">
              <a:lnSpc>
                <a:spcPct val="90000"/>
              </a:lnSpc>
              <a:spcBef>
                <a:spcPts val="1000"/>
              </a:spcBef>
              <a:spcAft>
                <a:spcPts val="0"/>
              </a:spcAft>
              <a:buClr>
                <a:schemeClr val="dk1"/>
              </a:buClr>
              <a:buSzPts val="2800"/>
              <a:buChar char="•"/>
            </a:pPr>
            <a:r>
              <a:rPr lang="en-US"/>
              <a:t>Define data types and formats for space biology experiments</a:t>
            </a:r>
            <a:endParaRPr/>
          </a:p>
          <a:p>
            <a:pPr indent="-228600" lvl="0" marL="228600" rtl="0" algn="l">
              <a:lnSpc>
                <a:spcPct val="90000"/>
              </a:lnSpc>
              <a:spcBef>
                <a:spcPts val="1000"/>
              </a:spcBef>
              <a:spcAft>
                <a:spcPts val="0"/>
              </a:spcAft>
              <a:buClr>
                <a:schemeClr val="dk1"/>
              </a:buClr>
              <a:buSzPts val="2800"/>
              <a:buChar char="•"/>
            </a:pPr>
            <a:r>
              <a:rPr lang="en-US"/>
              <a:t>Define data types and formats for machine learning models</a:t>
            </a:r>
            <a:endParaRPr/>
          </a:p>
          <a:p>
            <a:pPr indent="-228600" lvl="0" marL="228600" rtl="0" algn="l">
              <a:lnSpc>
                <a:spcPct val="90000"/>
              </a:lnSpc>
              <a:spcBef>
                <a:spcPts val="1000"/>
              </a:spcBef>
              <a:spcAft>
                <a:spcPts val="0"/>
              </a:spcAft>
              <a:buClr>
                <a:schemeClr val="dk1"/>
              </a:buClr>
              <a:buSzPts val="2800"/>
              <a:buChar char="•"/>
            </a:pPr>
            <a:r>
              <a:rPr lang="en-US"/>
              <a:t>Identify significantly different arithmetic means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2"/>
          <p:cNvSpPr txBox="1"/>
          <p:nvPr>
            <p:ph type="title"/>
          </p:nvPr>
        </p:nvSpPr>
        <p:spPr>
          <a:xfrm>
            <a:off x="0" y="0"/>
            <a:ext cx="12192000" cy="782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Phenotype experiments: example (ORO)</a:t>
            </a:r>
            <a:endParaRPr/>
          </a:p>
        </p:txBody>
      </p:sp>
      <p:pic>
        <p:nvPicPr>
          <p:cNvPr descr="A screenshot of a computer screen&#10;&#10;Description automatically generated" id="292" name="Google Shape;292;p22"/>
          <p:cNvPicPr preferRelativeResize="0"/>
          <p:nvPr/>
        </p:nvPicPr>
        <p:blipFill rotWithShape="1">
          <a:blip r:embed="rId3">
            <a:alphaModFix/>
          </a:blip>
          <a:srcRect b="0" l="0" r="0" t="0"/>
          <a:stretch/>
        </p:blipFill>
        <p:spPr>
          <a:xfrm>
            <a:off x="292183" y="1990210"/>
            <a:ext cx="11607631" cy="2877580"/>
          </a:xfrm>
          <a:prstGeom prst="rect">
            <a:avLst/>
          </a:prstGeom>
          <a:noFill/>
          <a:ln>
            <a:noFill/>
          </a:ln>
        </p:spPr>
      </p:pic>
      <p:sp>
        <p:nvSpPr>
          <p:cNvPr id="293" name="Google Shape;293;p22"/>
          <p:cNvSpPr txBox="1"/>
          <p:nvPr/>
        </p:nvSpPr>
        <p:spPr>
          <a:xfrm>
            <a:off x="4452551" y="5780782"/>
            <a:ext cx="4098325" cy="107721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200">
                <a:solidFill>
                  <a:schemeClr val="dk1"/>
                </a:solidFill>
                <a:latin typeface="Arial"/>
                <a:ea typeface="Arial"/>
                <a:cs typeface="Arial"/>
                <a:sym typeface="Arial"/>
              </a:rPr>
              <a:t>CSV file</a:t>
            </a:r>
            <a:endParaRPr/>
          </a:p>
          <a:p>
            <a:pPr indent="0" lvl="0" marL="0" marR="0" rtl="0" algn="ctr">
              <a:spcBef>
                <a:spcPts val="0"/>
              </a:spcBef>
              <a:spcAft>
                <a:spcPts val="0"/>
              </a:spcAft>
              <a:buNone/>
            </a:pPr>
            <a:r>
              <a:rPr lang="en-US" sz="3200">
                <a:solidFill>
                  <a:schemeClr val="dk1"/>
                </a:solidFill>
                <a:latin typeface="Arial"/>
                <a:ea typeface="Arial"/>
                <a:cs typeface="Arial"/>
                <a:sym typeface="Arial"/>
              </a:rPr>
              <a:t>(prepared data)</a:t>
            </a:r>
            <a:endParaRPr/>
          </a:p>
        </p:txBody>
      </p:sp>
      <p:sp>
        <p:nvSpPr>
          <p:cNvPr id="294" name="Google Shape;294;p22"/>
          <p:cNvSpPr/>
          <p:nvPr/>
        </p:nvSpPr>
        <p:spPr>
          <a:xfrm>
            <a:off x="9638275" y="4564349"/>
            <a:ext cx="902100" cy="392700"/>
          </a:xfrm>
          <a:prstGeom prst="ellipse">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95" name="Google Shape;295;p22"/>
          <p:cNvSpPr txBox="1"/>
          <p:nvPr/>
        </p:nvSpPr>
        <p:spPr>
          <a:xfrm>
            <a:off x="8331543" y="5532437"/>
            <a:ext cx="3515497"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17.43 = percentage of liver cell image stained red for sample Mmus_C57-6T_LVR_FLT.</a:t>
            </a:r>
            <a:endParaRPr b="1">
              <a:solidFill>
                <a:srgbClr val="00B050"/>
              </a:solidFill>
            </a:endParaRPr>
          </a:p>
        </p:txBody>
      </p:sp>
      <p:cxnSp>
        <p:nvCxnSpPr>
          <p:cNvPr id="296" name="Google Shape;296;p22"/>
          <p:cNvCxnSpPr/>
          <p:nvPr/>
        </p:nvCxnSpPr>
        <p:spPr>
          <a:xfrm>
            <a:off x="10280822" y="5139620"/>
            <a:ext cx="0" cy="392817"/>
          </a:xfrm>
          <a:prstGeom prst="straightConnector1">
            <a:avLst/>
          </a:prstGeom>
          <a:noFill/>
          <a:ln cap="flat" cmpd="sng" w="19050">
            <a:solidFill>
              <a:schemeClr val="accent1"/>
            </a:solidFill>
            <a:prstDash val="solid"/>
            <a:miter lim="800000"/>
            <a:headEnd len="sm" w="sm" type="none"/>
            <a:tailEnd len="med" w="med" type="triangle"/>
          </a:ln>
        </p:spPr>
      </p:cxnSp>
      <p:sp>
        <p:nvSpPr>
          <p:cNvPr id="297" name="Google Shape;297;p22"/>
          <p:cNvSpPr/>
          <p:nvPr/>
        </p:nvSpPr>
        <p:spPr>
          <a:xfrm>
            <a:off x="9314775" y="1990200"/>
            <a:ext cx="2315700" cy="245700"/>
          </a:xfrm>
          <a:prstGeom prst="roundRect">
            <a:avLst>
              <a:gd fmla="val 16667" name="adj"/>
            </a:avLst>
          </a:prstGeom>
          <a:noFill/>
          <a:ln cap="flat" cmpd="sng" w="28575">
            <a:solidFill>
              <a:srgbClr val="00B0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98" name="Google Shape;298;p22"/>
          <p:cNvSpPr/>
          <p:nvPr/>
        </p:nvSpPr>
        <p:spPr>
          <a:xfrm>
            <a:off x="292175" y="4637850"/>
            <a:ext cx="739200" cy="245700"/>
          </a:xfrm>
          <a:prstGeom prst="roundRect">
            <a:avLst>
              <a:gd fmla="val 16667" name="adj"/>
            </a:avLst>
          </a:prstGeom>
          <a:noFill/>
          <a:ln cap="flat" cmpd="sng" w="28575">
            <a:solidFill>
              <a:srgbClr val="00B05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2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Play"/>
              <a:buNone/>
            </a:pPr>
            <a:r>
              <a:rPr lang="en-US"/>
              <a:t>Define data types and formats for machine learning models</a:t>
            </a:r>
            <a:endParaRPr/>
          </a:p>
        </p:txBody>
      </p:sp>
      <p:sp>
        <p:nvSpPr>
          <p:cNvPr id="304" name="Google Shape;304;p2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757575"/>
              </a:buClr>
              <a:buSzPts val="2400"/>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27"/>
          <p:cNvSpPr txBox="1"/>
          <p:nvPr>
            <p:ph type="title"/>
          </p:nvPr>
        </p:nvSpPr>
        <p:spPr>
          <a:xfrm>
            <a:off x="0" y="0"/>
            <a:ext cx="3599100" cy="8514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Image data</a:t>
            </a:r>
            <a:endParaRPr/>
          </a:p>
        </p:txBody>
      </p:sp>
      <p:sp>
        <p:nvSpPr>
          <p:cNvPr id="310" name="Google Shape;310;p27"/>
          <p:cNvSpPr txBox="1"/>
          <p:nvPr/>
        </p:nvSpPr>
        <p:spPr>
          <a:xfrm>
            <a:off x="336331" y="1140897"/>
            <a:ext cx="446689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Image = 2-dimensional array of pixels</a:t>
            </a:r>
            <a:endParaRPr b="1">
              <a:solidFill>
                <a:srgbClr val="00B050"/>
              </a:solidFill>
            </a:endParaRPr>
          </a:p>
        </p:txBody>
      </p:sp>
      <p:pic>
        <p:nvPicPr>
          <p:cNvPr id="311" name="Google Shape;311;p27"/>
          <p:cNvPicPr preferRelativeResize="0"/>
          <p:nvPr/>
        </p:nvPicPr>
        <p:blipFill rotWithShape="1">
          <a:blip r:embed="rId3">
            <a:alphaModFix/>
          </a:blip>
          <a:srcRect b="0" l="0" r="0" t="0"/>
          <a:stretch/>
        </p:blipFill>
        <p:spPr>
          <a:xfrm>
            <a:off x="5372226" y="851379"/>
            <a:ext cx="5080000" cy="3340100"/>
          </a:xfrm>
          <a:prstGeom prst="rect">
            <a:avLst/>
          </a:prstGeom>
          <a:noFill/>
          <a:ln>
            <a:noFill/>
          </a:ln>
        </p:spPr>
      </p:pic>
      <p:sp>
        <p:nvSpPr>
          <p:cNvPr id="312" name="Google Shape;312;p27"/>
          <p:cNvSpPr txBox="1"/>
          <p:nvPr/>
        </p:nvSpPr>
        <p:spPr>
          <a:xfrm>
            <a:off x="6054675" y="482072"/>
            <a:ext cx="44670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pixel = scalar gray-scale or RGB triplet</a:t>
            </a:r>
            <a:endParaRPr b="1">
              <a:solidFill>
                <a:srgbClr val="00B050"/>
              </a:solidFill>
            </a:endParaRPr>
          </a:p>
        </p:txBody>
      </p:sp>
      <p:pic>
        <p:nvPicPr>
          <p:cNvPr id="313" name="Google Shape;313;p27"/>
          <p:cNvPicPr preferRelativeResize="0"/>
          <p:nvPr/>
        </p:nvPicPr>
        <p:blipFill rotWithShape="1">
          <a:blip r:embed="rId4">
            <a:alphaModFix/>
          </a:blip>
          <a:srcRect b="0" l="0" r="0" t="0"/>
          <a:stretch/>
        </p:blipFill>
        <p:spPr>
          <a:xfrm>
            <a:off x="3166655" y="4996003"/>
            <a:ext cx="1302761" cy="1605879"/>
          </a:xfrm>
          <a:prstGeom prst="rect">
            <a:avLst/>
          </a:prstGeom>
          <a:noFill/>
          <a:ln>
            <a:noFill/>
          </a:ln>
        </p:spPr>
      </p:pic>
      <p:pic>
        <p:nvPicPr>
          <p:cNvPr descr="Pillow (PIL Fork) 10.2.0 documentation" id="314" name="Google Shape;314;p27"/>
          <p:cNvPicPr preferRelativeResize="0"/>
          <p:nvPr/>
        </p:nvPicPr>
        <p:blipFill rotWithShape="1">
          <a:blip r:embed="rId5">
            <a:alphaModFix/>
          </a:blip>
          <a:srcRect b="0" l="0" r="0" t="0"/>
          <a:stretch/>
        </p:blipFill>
        <p:spPr>
          <a:xfrm>
            <a:off x="4708529" y="5143271"/>
            <a:ext cx="2917224" cy="1458612"/>
          </a:xfrm>
          <a:prstGeom prst="rect">
            <a:avLst/>
          </a:prstGeom>
          <a:noFill/>
          <a:ln>
            <a:noFill/>
          </a:ln>
        </p:spPr>
      </p:pic>
      <p:sp>
        <p:nvSpPr>
          <p:cNvPr id="315" name="Google Shape;315;p27"/>
          <p:cNvSpPr txBox="1"/>
          <p:nvPr/>
        </p:nvSpPr>
        <p:spPr>
          <a:xfrm>
            <a:off x="6686225" y="4318650"/>
            <a:ext cx="3599100" cy="33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rPr>
              <a:t>https://en.wikipedia.org/wiki/Grayscale</a:t>
            </a:r>
            <a:endParaRPr>
              <a:solidFill>
                <a:schemeClr val="dk1"/>
              </a:solidFill>
            </a:endParaRPr>
          </a:p>
        </p:txBody>
      </p:sp>
      <p:sp>
        <p:nvSpPr>
          <p:cNvPr id="316" name="Google Shape;316;p27"/>
          <p:cNvSpPr txBox="1"/>
          <p:nvPr/>
        </p:nvSpPr>
        <p:spPr>
          <a:xfrm>
            <a:off x="0" y="4318650"/>
            <a:ext cx="3736200" cy="5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000">
                <a:solidFill>
                  <a:schemeClr val="dk1"/>
                </a:solidFill>
              </a:rPr>
              <a:t>https://anopheles-genomic-surveillance.github.io/workshop-4/module-1-numpy.html</a:t>
            </a:r>
            <a:endParaRPr sz="1000">
              <a:solidFill>
                <a:schemeClr val="dk1"/>
              </a:solidFill>
            </a:endParaRPr>
          </a:p>
        </p:txBody>
      </p:sp>
      <p:pic>
        <p:nvPicPr>
          <p:cNvPr id="317" name="Google Shape;317;p27"/>
          <p:cNvPicPr preferRelativeResize="0"/>
          <p:nvPr/>
        </p:nvPicPr>
        <p:blipFill>
          <a:blip r:embed="rId6">
            <a:alphaModFix/>
          </a:blip>
          <a:stretch>
            <a:fillRect/>
          </a:stretch>
        </p:blipFill>
        <p:spPr>
          <a:xfrm>
            <a:off x="194438" y="2185929"/>
            <a:ext cx="4750677" cy="1799224"/>
          </a:xfrm>
          <a:prstGeom prst="rect">
            <a:avLst/>
          </a:prstGeom>
          <a:noFill/>
          <a:ln>
            <a:noFill/>
          </a:ln>
        </p:spPr>
      </p:pic>
      <p:pic>
        <p:nvPicPr>
          <p:cNvPr id="318" name="Google Shape;318;p27"/>
          <p:cNvPicPr preferRelativeResize="0"/>
          <p:nvPr/>
        </p:nvPicPr>
        <p:blipFill>
          <a:blip r:embed="rId7">
            <a:alphaModFix/>
          </a:blip>
          <a:stretch>
            <a:fillRect/>
          </a:stretch>
        </p:blipFill>
        <p:spPr>
          <a:xfrm>
            <a:off x="7778153" y="4801350"/>
            <a:ext cx="1904250" cy="19042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26"/>
          <p:cNvSpPr txBox="1"/>
          <p:nvPr>
            <p:ph type="title"/>
          </p:nvPr>
        </p:nvSpPr>
        <p:spPr>
          <a:xfrm>
            <a:off x="0" y="0"/>
            <a:ext cx="12192000" cy="7851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Tabular data</a:t>
            </a:r>
            <a:endParaRPr/>
          </a:p>
        </p:txBody>
      </p:sp>
      <p:pic>
        <p:nvPicPr>
          <p:cNvPr descr="A screenshot of a graph&#10;&#10;Description automatically generated" id="324" name="Google Shape;324;p26"/>
          <p:cNvPicPr preferRelativeResize="0"/>
          <p:nvPr/>
        </p:nvPicPr>
        <p:blipFill rotWithShape="1">
          <a:blip r:embed="rId3">
            <a:alphaModFix/>
          </a:blip>
          <a:srcRect b="0" l="0" r="0" t="0"/>
          <a:stretch/>
        </p:blipFill>
        <p:spPr>
          <a:xfrm>
            <a:off x="1961700" y="2077981"/>
            <a:ext cx="9953745" cy="2334829"/>
          </a:xfrm>
          <a:prstGeom prst="rect">
            <a:avLst/>
          </a:prstGeom>
          <a:noFill/>
          <a:ln>
            <a:noFill/>
          </a:ln>
        </p:spPr>
      </p:pic>
      <p:sp>
        <p:nvSpPr>
          <p:cNvPr id="325" name="Google Shape;325;p26"/>
          <p:cNvSpPr/>
          <p:nvPr/>
        </p:nvSpPr>
        <p:spPr>
          <a:xfrm>
            <a:off x="7746123" y="1915836"/>
            <a:ext cx="798787" cy="2659117"/>
          </a:xfrm>
          <a:prstGeom prst="roundRect">
            <a:avLst>
              <a:gd fmla="val 16667" name="adj"/>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6" name="Google Shape;326;p26"/>
          <p:cNvSpPr txBox="1"/>
          <p:nvPr/>
        </p:nvSpPr>
        <p:spPr>
          <a:xfrm>
            <a:off x="7577954" y="883951"/>
            <a:ext cx="135583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column</a:t>
            </a:r>
            <a:endParaRPr b="1">
              <a:solidFill>
                <a:srgbClr val="00B050"/>
              </a:solidFill>
            </a:endParaRPr>
          </a:p>
        </p:txBody>
      </p:sp>
      <p:cxnSp>
        <p:nvCxnSpPr>
          <p:cNvPr id="327" name="Google Shape;327;p26"/>
          <p:cNvCxnSpPr/>
          <p:nvPr/>
        </p:nvCxnSpPr>
        <p:spPr>
          <a:xfrm>
            <a:off x="8050920" y="1352008"/>
            <a:ext cx="0" cy="458758"/>
          </a:xfrm>
          <a:prstGeom prst="straightConnector1">
            <a:avLst/>
          </a:prstGeom>
          <a:noFill/>
          <a:ln cap="flat" cmpd="sng" w="19050">
            <a:solidFill>
              <a:schemeClr val="accent1"/>
            </a:solidFill>
            <a:prstDash val="solid"/>
            <a:miter lim="800000"/>
            <a:headEnd len="sm" w="sm" type="none"/>
            <a:tailEnd len="med" w="med" type="triangle"/>
          </a:ln>
        </p:spPr>
      </p:cxnSp>
      <p:sp>
        <p:nvSpPr>
          <p:cNvPr id="328" name="Google Shape;328;p26"/>
          <p:cNvSpPr/>
          <p:nvPr/>
        </p:nvSpPr>
        <p:spPr>
          <a:xfrm>
            <a:off x="2606566" y="3245394"/>
            <a:ext cx="9308879" cy="391185"/>
          </a:xfrm>
          <a:prstGeom prst="roundRect">
            <a:avLst>
              <a:gd fmla="val 16667" name="adj"/>
            </a:avLst>
          </a:prstGeom>
          <a:noFill/>
          <a:ln cap="flat" cmpd="sng" w="19050">
            <a:solidFill>
              <a:srgbClr val="0070C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329" name="Google Shape;329;p26"/>
          <p:cNvCxnSpPr/>
          <p:nvPr/>
        </p:nvCxnSpPr>
        <p:spPr>
          <a:xfrm>
            <a:off x="1355834" y="3429000"/>
            <a:ext cx="605866" cy="0"/>
          </a:xfrm>
          <a:prstGeom prst="straightConnector1">
            <a:avLst/>
          </a:prstGeom>
          <a:noFill/>
          <a:ln cap="flat" cmpd="sng" w="19050">
            <a:solidFill>
              <a:schemeClr val="accent1"/>
            </a:solidFill>
            <a:prstDash val="solid"/>
            <a:miter lim="800000"/>
            <a:headEnd len="sm" w="sm" type="none"/>
            <a:tailEnd len="med" w="med" type="triangle"/>
          </a:ln>
        </p:spPr>
      </p:cxnSp>
      <p:sp>
        <p:nvSpPr>
          <p:cNvPr id="330" name="Google Shape;330;p26"/>
          <p:cNvSpPr txBox="1"/>
          <p:nvPr/>
        </p:nvSpPr>
        <p:spPr>
          <a:xfrm>
            <a:off x="141885" y="3232180"/>
            <a:ext cx="135583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row</a:t>
            </a:r>
            <a:endParaRPr b="1">
              <a:solidFill>
                <a:srgbClr val="00B050"/>
              </a:solidFill>
            </a:endParaRPr>
          </a:p>
        </p:txBody>
      </p:sp>
      <p:sp>
        <p:nvSpPr>
          <p:cNvPr id="331" name="Google Shape;331;p26"/>
          <p:cNvSpPr txBox="1"/>
          <p:nvPr/>
        </p:nvSpPr>
        <p:spPr>
          <a:xfrm>
            <a:off x="647898" y="1251375"/>
            <a:ext cx="39723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rows (5) x columns (9) = 45 cells</a:t>
            </a:r>
            <a:endParaRPr b="1">
              <a:solidFill>
                <a:srgbClr val="00B050"/>
              </a:solidFill>
            </a:endParaRPr>
          </a:p>
        </p:txBody>
      </p:sp>
      <p:sp>
        <p:nvSpPr>
          <p:cNvPr id="332" name="Google Shape;332;p26"/>
          <p:cNvSpPr/>
          <p:nvPr/>
        </p:nvSpPr>
        <p:spPr>
          <a:xfrm>
            <a:off x="7830207" y="3256489"/>
            <a:ext cx="704193" cy="345023"/>
          </a:xfrm>
          <a:prstGeom prst="ellipse">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333" name="Google Shape;333;p26"/>
          <p:cNvCxnSpPr/>
          <p:nvPr/>
        </p:nvCxnSpPr>
        <p:spPr>
          <a:xfrm rot="10800000">
            <a:off x="8534400" y="3601512"/>
            <a:ext cx="998483" cy="1212226"/>
          </a:xfrm>
          <a:prstGeom prst="straightConnector1">
            <a:avLst/>
          </a:prstGeom>
          <a:noFill/>
          <a:ln cap="flat" cmpd="sng" w="19050">
            <a:solidFill>
              <a:schemeClr val="accent1"/>
            </a:solidFill>
            <a:prstDash val="solid"/>
            <a:miter lim="800000"/>
            <a:headEnd len="sm" w="sm" type="none"/>
            <a:tailEnd len="med" w="med" type="triangle"/>
          </a:ln>
        </p:spPr>
      </p:cxnSp>
      <p:sp>
        <p:nvSpPr>
          <p:cNvPr id="334" name="Google Shape;334;p26"/>
          <p:cNvSpPr txBox="1"/>
          <p:nvPr/>
        </p:nvSpPr>
        <p:spPr>
          <a:xfrm>
            <a:off x="9585434" y="5013434"/>
            <a:ext cx="108256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cell</a:t>
            </a:r>
            <a:endParaRPr b="1">
              <a:solidFill>
                <a:srgbClr val="00B050"/>
              </a:solidFill>
            </a:endParaRPr>
          </a:p>
        </p:txBody>
      </p:sp>
      <p:pic>
        <p:nvPicPr>
          <p:cNvPr id="335" name="Google Shape;335;p26"/>
          <p:cNvPicPr preferRelativeResize="0"/>
          <p:nvPr/>
        </p:nvPicPr>
        <p:blipFill rotWithShape="1">
          <a:blip r:embed="rId4">
            <a:alphaModFix/>
          </a:blip>
          <a:srcRect b="0" l="0" r="0" t="0"/>
          <a:stretch/>
        </p:blipFill>
        <p:spPr>
          <a:xfrm>
            <a:off x="6278686" y="5461056"/>
            <a:ext cx="3103042" cy="1389422"/>
          </a:xfrm>
          <a:prstGeom prst="rect">
            <a:avLst/>
          </a:prstGeom>
          <a:noFill/>
          <a:ln>
            <a:noFill/>
          </a:ln>
        </p:spPr>
      </p:pic>
      <p:pic>
        <p:nvPicPr>
          <p:cNvPr id="336" name="Google Shape;336;p26"/>
          <p:cNvPicPr preferRelativeResize="0"/>
          <p:nvPr/>
        </p:nvPicPr>
        <p:blipFill rotWithShape="1">
          <a:blip r:embed="rId5">
            <a:alphaModFix/>
          </a:blip>
          <a:srcRect b="0" l="0" r="0" t="0"/>
          <a:stretch/>
        </p:blipFill>
        <p:spPr>
          <a:xfrm>
            <a:off x="2024212" y="5382766"/>
            <a:ext cx="3556000" cy="143768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24"/>
          <p:cNvSpPr txBox="1"/>
          <p:nvPr>
            <p:ph type="title"/>
          </p:nvPr>
        </p:nvSpPr>
        <p:spPr>
          <a:xfrm>
            <a:off x="0" y="0"/>
            <a:ext cx="12192000" cy="831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Numeric vs non-numeric</a:t>
            </a:r>
            <a:endParaRPr/>
          </a:p>
        </p:txBody>
      </p:sp>
      <p:pic>
        <p:nvPicPr>
          <p:cNvPr descr="A screenshot of a computer screen&#10;&#10;Description automatically generated" id="342" name="Google Shape;342;p24"/>
          <p:cNvPicPr preferRelativeResize="0"/>
          <p:nvPr/>
        </p:nvPicPr>
        <p:blipFill rotWithShape="1">
          <a:blip r:embed="rId3">
            <a:alphaModFix/>
          </a:blip>
          <a:srcRect b="0" l="0" r="0" t="0"/>
          <a:stretch/>
        </p:blipFill>
        <p:spPr>
          <a:xfrm>
            <a:off x="143902" y="2138491"/>
            <a:ext cx="11607633" cy="2877580"/>
          </a:xfrm>
          <a:prstGeom prst="rect">
            <a:avLst/>
          </a:prstGeom>
          <a:noFill/>
          <a:ln>
            <a:noFill/>
          </a:ln>
        </p:spPr>
      </p:pic>
      <p:sp>
        <p:nvSpPr>
          <p:cNvPr id="343" name="Google Shape;343;p24"/>
          <p:cNvSpPr/>
          <p:nvPr/>
        </p:nvSpPr>
        <p:spPr>
          <a:xfrm>
            <a:off x="9119286" y="2051222"/>
            <a:ext cx="2384855" cy="345989"/>
          </a:xfrm>
          <a:prstGeom prst="roundRect">
            <a:avLst>
              <a:gd fmla="val 16667" name="adj"/>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4" name="Google Shape;344;p24"/>
          <p:cNvSpPr txBox="1"/>
          <p:nvPr/>
        </p:nvSpPr>
        <p:spPr>
          <a:xfrm>
            <a:off x="9069860" y="1134394"/>
            <a:ext cx="243428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numeric value</a:t>
            </a:r>
            <a:endParaRPr b="1">
              <a:solidFill>
                <a:srgbClr val="00B050"/>
              </a:solidFill>
            </a:endParaRPr>
          </a:p>
        </p:txBody>
      </p:sp>
      <p:cxnSp>
        <p:nvCxnSpPr>
          <p:cNvPr id="345" name="Google Shape;345;p24"/>
          <p:cNvCxnSpPr/>
          <p:nvPr/>
        </p:nvCxnSpPr>
        <p:spPr>
          <a:xfrm>
            <a:off x="9885405" y="1547361"/>
            <a:ext cx="0" cy="503861"/>
          </a:xfrm>
          <a:prstGeom prst="straightConnector1">
            <a:avLst/>
          </a:prstGeom>
          <a:noFill/>
          <a:ln cap="flat" cmpd="sng" w="19050">
            <a:solidFill>
              <a:schemeClr val="accent1"/>
            </a:solidFill>
            <a:prstDash val="solid"/>
            <a:miter lim="800000"/>
            <a:headEnd len="sm" w="sm" type="none"/>
            <a:tailEnd len="med" w="med" type="triangle"/>
          </a:ln>
        </p:spPr>
      </p:cxnSp>
      <p:sp>
        <p:nvSpPr>
          <p:cNvPr id="346" name="Google Shape;346;p24"/>
          <p:cNvSpPr/>
          <p:nvPr/>
        </p:nvSpPr>
        <p:spPr>
          <a:xfrm>
            <a:off x="9292281" y="2397211"/>
            <a:ext cx="803189" cy="1334530"/>
          </a:xfrm>
          <a:prstGeom prst="roundRect">
            <a:avLst>
              <a:gd fmla="val 16667" name="adj"/>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7" name="Google Shape;347;p24"/>
          <p:cNvSpPr/>
          <p:nvPr/>
        </p:nvSpPr>
        <p:spPr>
          <a:xfrm>
            <a:off x="9508524" y="3718612"/>
            <a:ext cx="803189" cy="1334530"/>
          </a:xfrm>
          <a:prstGeom prst="roundRect">
            <a:avLst>
              <a:gd fmla="val 16667" name="adj"/>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8" name="Google Shape;348;p24"/>
          <p:cNvSpPr/>
          <p:nvPr/>
        </p:nvSpPr>
        <p:spPr>
          <a:xfrm>
            <a:off x="4903573" y="2048456"/>
            <a:ext cx="1386016" cy="345989"/>
          </a:xfrm>
          <a:prstGeom prst="roundRect">
            <a:avLst>
              <a:gd fmla="val 16667" name="adj"/>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9" name="Google Shape;349;p24"/>
          <p:cNvSpPr/>
          <p:nvPr/>
        </p:nvSpPr>
        <p:spPr>
          <a:xfrm>
            <a:off x="5449330" y="2394445"/>
            <a:ext cx="753762" cy="1324167"/>
          </a:xfrm>
          <a:prstGeom prst="roundRect">
            <a:avLst>
              <a:gd fmla="val 16667" name="adj"/>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0" name="Google Shape;350;p24"/>
          <p:cNvSpPr/>
          <p:nvPr/>
        </p:nvSpPr>
        <p:spPr>
          <a:xfrm>
            <a:off x="5719119" y="3731741"/>
            <a:ext cx="753762" cy="1324167"/>
          </a:xfrm>
          <a:prstGeom prst="roundRect">
            <a:avLst>
              <a:gd fmla="val 16667" name="adj"/>
            </a:avLst>
          </a:prstGeom>
          <a:noFill/>
          <a:ln cap="flat" cmpd="sng" w="28575">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351" name="Google Shape;351;p24"/>
          <p:cNvCxnSpPr/>
          <p:nvPr/>
        </p:nvCxnSpPr>
        <p:spPr>
          <a:xfrm>
            <a:off x="5575986" y="1503726"/>
            <a:ext cx="0" cy="503861"/>
          </a:xfrm>
          <a:prstGeom prst="straightConnector1">
            <a:avLst/>
          </a:prstGeom>
          <a:noFill/>
          <a:ln cap="flat" cmpd="sng" w="19050">
            <a:solidFill>
              <a:schemeClr val="accent1"/>
            </a:solidFill>
            <a:prstDash val="solid"/>
            <a:miter lim="800000"/>
            <a:headEnd len="sm" w="sm" type="none"/>
            <a:tailEnd len="med" w="med" type="triangle"/>
          </a:ln>
        </p:spPr>
      </p:cxnSp>
      <p:sp>
        <p:nvSpPr>
          <p:cNvPr id="352" name="Google Shape;352;p24"/>
          <p:cNvSpPr txBox="1"/>
          <p:nvPr/>
        </p:nvSpPr>
        <p:spPr>
          <a:xfrm>
            <a:off x="4878859" y="1164792"/>
            <a:ext cx="243428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non-numeric value</a:t>
            </a:r>
            <a:endParaRPr b="1">
              <a:solidFill>
                <a:srgbClr val="00B050"/>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25"/>
          <p:cNvSpPr txBox="1"/>
          <p:nvPr>
            <p:ph type="title"/>
          </p:nvPr>
        </p:nvSpPr>
        <p:spPr>
          <a:xfrm>
            <a:off x="0" y="0"/>
            <a:ext cx="12192000" cy="8121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Integer vs float</a:t>
            </a:r>
            <a:endParaRPr/>
          </a:p>
        </p:txBody>
      </p:sp>
      <p:sp>
        <p:nvSpPr>
          <p:cNvPr id="358" name="Google Shape;358;p25"/>
          <p:cNvSpPr/>
          <p:nvPr/>
        </p:nvSpPr>
        <p:spPr>
          <a:xfrm rot="-5400000">
            <a:off x="6079684" y="12777"/>
            <a:ext cx="667264" cy="6091987"/>
          </a:xfrm>
          <a:prstGeom prst="rightBrace">
            <a:avLst>
              <a:gd fmla="val 8333" name="adj1"/>
              <a:gd fmla="val 50000" name="adj2"/>
            </a:avLst>
          </a:pr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359" name="Google Shape;359;p25"/>
          <p:cNvSpPr txBox="1"/>
          <p:nvPr/>
        </p:nvSpPr>
        <p:spPr>
          <a:xfrm>
            <a:off x="4800928" y="2246160"/>
            <a:ext cx="407801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integer data (raw counts of reads)</a:t>
            </a:r>
            <a:endParaRPr b="1">
              <a:solidFill>
                <a:srgbClr val="00B050"/>
              </a:solidFill>
            </a:endParaRPr>
          </a:p>
        </p:txBody>
      </p:sp>
      <p:pic>
        <p:nvPicPr>
          <p:cNvPr id="360" name="Google Shape;360;p25"/>
          <p:cNvPicPr preferRelativeResize="0"/>
          <p:nvPr/>
        </p:nvPicPr>
        <p:blipFill rotWithShape="1">
          <a:blip r:embed="rId3">
            <a:alphaModFix/>
          </a:blip>
          <a:srcRect b="0" l="0" r="0" t="0"/>
          <a:stretch/>
        </p:blipFill>
        <p:spPr>
          <a:xfrm>
            <a:off x="142546" y="4250504"/>
            <a:ext cx="11395210" cy="345309"/>
          </a:xfrm>
          <a:prstGeom prst="rect">
            <a:avLst/>
          </a:prstGeom>
          <a:noFill/>
          <a:ln>
            <a:noFill/>
          </a:ln>
        </p:spPr>
      </p:pic>
      <p:sp>
        <p:nvSpPr>
          <p:cNvPr id="361" name="Google Shape;361;p25"/>
          <p:cNvSpPr/>
          <p:nvPr/>
        </p:nvSpPr>
        <p:spPr>
          <a:xfrm rot="5400000">
            <a:off x="6852196" y="915074"/>
            <a:ext cx="667264" cy="8467328"/>
          </a:xfrm>
          <a:prstGeom prst="rightBrace">
            <a:avLst>
              <a:gd fmla="val 8333" name="adj1"/>
              <a:gd fmla="val 50000" name="adj2"/>
            </a:avLst>
          </a:pr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362" name="Google Shape;362;p25"/>
          <p:cNvSpPr txBox="1"/>
          <p:nvPr/>
        </p:nvSpPr>
        <p:spPr>
          <a:xfrm>
            <a:off x="5840150" y="5542650"/>
            <a:ext cx="47088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00B050"/>
                </a:solidFill>
              </a:rPr>
              <a:t>float data (normalized counts of reads)</a:t>
            </a:r>
            <a:endParaRPr b="1">
              <a:solidFill>
                <a:srgbClr val="00B050"/>
              </a:solidFill>
            </a:endParaRPr>
          </a:p>
        </p:txBody>
      </p:sp>
      <p:pic>
        <p:nvPicPr>
          <p:cNvPr id="363" name="Google Shape;363;p25"/>
          <p:cNvPicPr preferRelativeResize="0"/>
          <p:nvPr/>
        </p:nvPicPr>
        <p:blipFill rotWithShape="1">
          <a:blip r:embed="rId4">
            <a:alphaModFix/>
          </a:blip>
          <a:srcRect b="0" l="0" r="0" t="0"/>
          <a:stretch/>
        </p:blipFill>
        <p:spPr>
          <a:xfrm>
            <a:off x="142546" y="3422544"/>
            <a:ext cx="9316764" cy="342528"/>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28"/>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Play"/>
              <a:buNone/>
            </a:pPr>
            <a:r>
              <a:rPr lang="en-US"/>
              <a:t>Identify significantly different data distributions</a:t>
            </a:r>
            <a:endParaRPr/>
          </a:p>
        </p:txBody>
      </p:sp>
      <p:sp>
        <p:nvSpPr>
          <p:cNvPr id="369" name="Google Shape;369;p28"/>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757575"/>
              </a:buClr>
              <a:buSzPts val="2400"/>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g2c1724a8e5f_1_2"/>
          <p:cNvSpPr txBox="1"/>
          <p:nvPr>
            <p:ph type="title"/>
          </p:nvPr>
        </p:nvSpPr>
        <p:spPr>
          <a:xfrm>
            <a:off x="0" y="0"/>
            <a:ext cx="12192000" cy="8121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Comparing the means of 2 sets of data</a:t>
            </a:r>
            <a:endParaRPr/>
          </a:p>
        </p:txBody>
      </p:sp>
      <p:pic>
        <p:nvPicPr>
          <p:cNvPr id="375" name="Google Shape;375;g2c1724a8e5f_1_2"/>
          <p:cNvPicPr preferRelativeResize="0"/>
          <p:nvPr/>
        </p:nvPicPr>
        <p:blipFill>
          <a:blip r:embed="rId3">
            <a:alphaModFix/>
          </a:blip>
          <a:stretch>
            <a:fillRect/>
          </a:stretch>
        </p:blipFill>
        <p:spPr>
          <a:xfrm>
            <a:off x="2217625" y="975800"/>
            <a:ext cx="3100275" cy="4906400"/>
          </a:xfrm>
          <a:prstGeom prst="rect">
            <a:avLst/>
          </a:prstGeom>
          <a:noFill/>
          <a:ln>
            <a:noFill/>
          </a:ln>
        </p:spPr>
      </p:pic>
      <p:sp>
        <p:nvSpPr>
          <p:cNvPr id="376" name="Google Shape;376;g2c1724a8e5f_1_2"/>
          <p:cNvSpPr txBox="1"/>
          <p:nvPr/>
        </p:nvSpPr>
        <p:spPr>
          <a:xfrm>
            <a:off x="6097200" y="1379400"/>
            <a:ext cx="5659800" cy="410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rPr>
              <a:t>How similar is the mean of the flight (F) samples to the mean of the ground control (GC) samples?</a:t>
            </a:r>
            <a:endParaRPr sz="2800">
              <a:solidFill>
                <a:schemeClr val="dk1"/>
              </a:solidFill>
            </a:endParaRPr>
          </a:p>
          <a:p>
            <a:pPr indent="0" lvl="0" marL="0" rtl="0" algn="l">
              <a:spcBef>
                <a:spcPts val="0"/>
              </a:spcBef>
              <a:spcAft>
                <a:spcPts val="0"/>
              </a:spcAft>
              <a:buNone/>
            </a:pPr>
            <a:r>
              <a:t/>
            </a:r>
            <a:endParaRPr sz="2800">
              <a:solidFill>
                <a:schemeClr val="dk1"/>
              </a:solidFill>
            </a:endParaRPr>
          </a:p>
          <a:p>
            <a:pPr indent="0" lvl="0" marL="0" rtl="0" algn="l">
              <a:spcBef>
                <a:spcPts val="0"/>
              </a:spcBef>
              <a:spcAft>
                <a:spcPts val="0"/>
              </a:spcAft>
              <a:buNone/>
            </a:pPr>
            <a:r>
              <a:rPr lang="en-US" sz="2800">
                <a:solidFill>
                  <a:schemeClr val="dk1"/>
                </a:solidFill>
              </a:rPr>
              <a:t>	mean_flight = 0.252</a:t>
            </a:r>
            <a:endParaRPr sz="2800">
              <a:solidFill>
                <a:schemeClr val="dk1"/>
              </a:solidFill>
            </a:endParaRPr>
          </a:p>
          <a:p>
            <a:pPr indent="0" lvl="0" marL="0" rtl="0" algn="l">
              <a:spcBef>
                <a:spcPts val="0"/>
              </a:spcBef>
              <a:spcAft>
                <a:spcPts val="0"/>
              </a:spcAft>
              <a:buNone/>
            </a:pPr>
            <a:r>
              <a:rPr lang="en-US" sz="2800">
                <a:solidFill>
                  <a:schemeClr val="dk1"/>
                </a:solidFill>
              </a:rPr>
              <a:t>	mean_ground = 0.258</a:t>
            </a:r>
            <a:endParaRPr sz="2800">
              <a:solidFill>
                <a:schemeClr val="dk1"/>
              </a:solidFill>
            </a:endParaRPr>
          </a:p>
          <a:p>
            <a:pPr indent="0" lvl="0" marL="0" rtl="0" algn="l">
              <a:spcBef>
                <a:spcPts val="0"/>
              </a:spcBef>
              <a:spcAft>
                <a:spcPts val="0"/>
              </a:spcAft>
              <a:buNone/>
            </a:pPr>
            <a:r>
              <a:t/>
            </a:r>
            <a:endParaRPr sz="2800">
              <a:solidFill>
                <a:schemeClr val="dk1"/>
              </a:solidFill>
            </a:endParaRPr>
          </a:p>
          <a:p>
            <a:pPr indent="0" lvl="0" marL="0" rtl="0" algn="l">
              <a:spcBef>
                <a:spcPts val="0"/>
              </a:spcBef>
              <a:spcAft>
                <a:spcPts val="0"/>
              </a:spcAft>
              <a:buNone/>
            </a:pPr>
            <a:r>
              <a:rPr lang="en-US" sz="2800">
                <a:solidFill>
                  <a:schemeClr val="dk1"/>
                </a:solidFill>
              </a:rPr>
              <a:t>It’s hard to tell by just looking at the numbers.</a:t>
            </a:r>
            <a:endParaRPr sz="28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g2c1724a8e5f_1_24"/>
          <p:cNvSpPr txBox="1"/>
          <p:nvPr>
            <p:ph type="title"/>
          </p:nvPr>
        </p:nvSpPr>
        <p:spPr>
          <a:xfrm>
            <a:off x="0" y="0"/>
            <a:ext cx="12192000" cy="8121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Comparing the means of 2 sets of data</a:t>
            </a:r>
            <a:endParaRPr/>
          </a:p>
        </p:txBody>
      </p:sp>
      <p:pic>
        <p:nvPicPr>
          <p:cNvPr id="382" name="Google Shape;382;g2c1724a8e5f_1_24"/>
          <p:cNvPicPr preferRelativeResize="0"/>
          <p:nvPr/>
        </p:nvPicPr>
        <p:blipFill>
          <a:blip r:embed="rId3">
            <a:alphaModFix/>
          </a:blip>
          <a:stretch>
            <a:fillRect/>
          </a:stretch>
        </p:blipFill>
        <p:spPr>
          <a:xfrm>
            <a:off x="892750" y="1587950"/>
            <a:ext cx="5772150" cy="4010025"/>
          </a:xfrm>
          <a:prstGeom prst="rect">
            <a:avLst/>
          </a:prstGeom>
          <a:noFill/>
          <a:ln>
            <a:noFill/>
          </a:ln>
        </p:spPr>
      </p:pic>
      <p:sp>
        <p:nvSpPr>
          <p:cNvPr id="383" name="Google Shape;383;g2c1724a8e5f_1_24"/>
          <p:cNvSpPr txBox="1"/>
          <p:nvPr/>
        </p:nvSpPr>
        <p:spPr>
          <a:xfrm>
            <a:off x="7042100" y="1977450"/>
            <a:ext cx="4792800" cy="372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rPr>
              <a:t>It’s easier to compare the 2 sets (distributions) of data graphically, but not always.</a:t>
            </a:r>
            <a:endParaRPr sz="2800">
              <a:solidFill>
                <a:schemeClr val="dk1"/>
              </a:solidFill>
            </a:endParaRPr>
          </a:p>
          <a:p>
            <a:pPr indent="0" lvl="0" marL="0" rtl="0" algn="l">
              <a:spcBef>
                <a:spcPts val="0"/>
              </a:spcBef>
              <a:spcAft>
                <a:spcPts val="0"/>
              </a:spcAft>
              <a:buNone/>
            </a:pPr>
            <a:r>
              <a:t/>
            </a:r>
            <a:endParaRPr sz="2800">
              <a:solidFill>
                <a:schemeClr val="dk1"/>
              </a:solidFill>
            </a:endParaRPr>
          </a:p>
          <a:p>
            <a:pPr indent="0" lvl="0" marL="0" rtl="0" algn="l">
              <a:spcBef>
                <a:spcPts val="0"/>
              </a:spcBef>
              <a:spcAft>
                <a:spcPts val="0"/>
              </a:spcAft>
              <a:buNone/>
            </a:pPr>
            <a:r>
              <a:rPr lang="en-US" sz="2800">
                <a:solidFill>
                  <a:schemeClr val="dk1"/>
                </a:solidFill>
              </a:rPr>
              <a:t>The means don’t look very far apart, but the scale of the y-axis is too small to really know.</a:t>
            </a:r>
            <a:endParaRPr sz="280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g2c1724a8e5f_1_32"/>
          <p:cNvSpPr txBox="1"/>
          <p:nvPr>
            <p:ph type="title"/>
          </p:nvPr>
        </p:nvSpPr>
        <p:spPr>
          <a:xfrm>
            <a:off x="0" y="0"/>
            <a:ext cx="12192000" cy="8121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Comparing the means of 2 sets of data</a:t>
            </a:r>
            <a:endParaRPr/>
          </a:p>
        </p:txBody>
      </p:sp>
      <p:sp>
        <p:nvSpPr>
          <p:cNvPr id="389" name="Google Shape;389;g2c1724a8e5f_1_32"/>
          <p:cNvSpPr txBox="1"/>
          <p:nvPr/>
        </p:nvSpPr>
        <p:spPr>
          <a:xfrm>
            <a:off x="7159000" y="2616575"/>
            <a:ext cx="4792800" cy="216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rPr>
              <a:t>These means look far apart, but if only there were a number that represents how different they are …</a:t>
            </a:r>
            <a:endParaRPr sz="2800">
              <a:solidFill>
                <a:schemeClr val="dk1"/>
              </a:solidFill>
            </a:endParaRPr>
          </a:p>
          <a:p>
            <a:pPr indent="0" lvl="0" marL="0" rtl="0" algn="l">
              <a:spcBef>
                <a:spcPts val="0"/>
              </a:spcBef>
              <a:spcAft>
                <a:spcPts val="0"/>
              </a:spcAft>
              <a:buNone/>
            </a:pPr>
            <a:r>
              <a:t/>
            </a:r>
            <a:endParaRPr sz="2800">
              <a:solidFill>
                <a:schemeClr val="dk1"/>
              </a:solidFill>
            </a:endParaRPr>
          </a:p>
        </p:txBody>
      </p:sp>
      <p:pic>
        <p:nvPicPr>
          <p:cNvPr id="390" name="Google Shape;390;g2c1724a8e5f_1_32"/>
          <p:cNvPicPr preferRelativeResize="0"/>
          <p:nvPr/>
        </p:nvPicPr>
        <p:blipFill>
          <a:blip r:embed="rId3">
            <a:alphaModFix/>
          </a:blip>
          <a:stretch>
            <a:fillRect/>
          </a:stretch>
        </p:blipFill>
        <p:spPr>
          <a:xfrm>
            <a:off x="434900" y="1512125"/>
            <a:ext cx="5743575" cy="3962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Play"/>
              <a:buNone/>
            </a:pPr>
            <a:r>
              <a:rPr lang="en-US"/>
              <a:t>Identify model organisms used for space biology research</a:t>
            </a:r>
            <a:endParaRPr/>
          </a:p>
        </p:txBody>
      </p:sp>
      <p:sp>
        <p:nvSpPr>
          <p:cNvPr id="97" name="Google Shape;97;p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757575"/>
              </a:buClr>
              <a:buSzPts val="2400"/>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g2c1724a8e5f_1_39"/>
          <p:cNvSpPr txBox="1"/>
          <p:nvPr>
            <p:ph type="title"/>
          </p:nvPr>
        </p:nvSpPr>
        <p:spPr>
          <a:xfrm>
            <a:off x="0" y="0"/>
            <a:ext cx="12192000" cy="8121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Comparing the means of 2 sets of data: t-test</a:t>
            </a:r>
            <a:endParaRPr/>
          </a:p>
        </p:txBody>
      </p:sp>
      <p:sp>
        <p:nvSpPr>
          <p:cNvPr id="396" name="Google Shape;396;g2c1724a8e5f_1_39"/>
          <p:cNvSpPr txBox="1"/>
          <p:nvPr/>
        </p:nvSpPr>
        <p:spPr>
          <a:xfrm>
            <a:off x="612725" y="4574600"/>
            <a:ext cx="10491600" cy="182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rPr>
              <a:t>This is called the Student t statistic.  After calculating this t value, look the t value up in a table to get the p-value, and if that p-value is less than 0.05, the 2 means are statistically significantly different.</a:t>
            </a:r>
            <a:endParaRPr sz="2800">
              <a:solidFill>
                <a:schemeClr val="dk1"/>
              </a:solidFill>
            </a:endParaRPr>
          </a:p>
        </p:txBody>
      </p:sp>
      <p:pic>
        <p:nvPicPr>
          <p:cNvPr id="397" name="Google Shape;397;g2c1724a8e5f_1_39"/>
          <p:cNvPicPr preferRelativeResize="0"/>
          <p:nvPr/>
        </p:nvPicPr>
        <p:blipFill>
          <a:blip r:embed="rId3">
            <a:alphaModFix/>
          </a:blip>
          <a:stretch>
            <a:fillRect/>
          </a:stretch>
        </p:blipFill>
        <p:spPr>
          <a:xfrm>
            <a:off x="152400" y="964500"/>
            <a:ext cx="7734300" cy="33528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g2c1724a8e5f_1_47"/>
          <p:cNvSpPr txBox="1"/>
          <p:nvPr>
            <p:ph type="title"/>
          </p:nvPr>
        </p:nvSpPr>
        <p:spPr>
          <a:xfrm>
            <a:off x="0" y="0"/>
            <a:ext cx="12192000" cy="8121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Comparing the means of 2 sets of data: t-test</a:t>
            </a:r>
            <a:endParaRPr/>
          </a:p>
        </p:txBody>
      </p:sp>
      <p:sp>
        <p:nvSpPr>
          <p:cNvPr id="403" name="Google Shape;403;g2c1724a8e5f_1_47"/>
          <p:cNvSpPr txBox="1"/>
          <p:nvPr/>
        </p:nvSpPr>
        <p:spPr>
          <a:xfrm>
            <a:off x="593225" y="2518200"/>
            <a:ext cx="11426700" cy="234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rPr>
              <a:t>or just run these 2 lines of code in Python:</a:t>
            </a:r>
            <a:endParaRPr sz="2800">
              <a:solidFill>
                <a:schemeClr val="dk1"/>
              </a:solidFill>
            </a:endParaRPr>
          </a:p>
          <a:p>
            <a:pPr indent="0" lvl="0" marL="0" rtl="0" algn="l">
              <a:spcBef>
                <a:spcPts val="0"/>
              </a:spcBef>
              <a:spcAft>
                <a:spcPts val="0"/>
              </a:spcAft>
              <a:buNone/>
            </a:pPr>
            <a:r>
              <a:t/>
            </a:r>
            <a:endParaRPr sz="2800">
              <a:solidFill>
                <a:schemeClr val="dk1"/>
              </a:solidFill>
            </a:endParaRPr>
          </a:p>
          <a:p>
            <a:pPr indent="0" lvl="0" marL="0" rtl="0" algn="l">
              <a:lnSpc>
                <a:spcPct val="135714"/>
              </a:lnSpc>
              <a:spcBef>
                <a:spcPts val="0"/>
              </a:spcBef>
              <a:spcAft>
                <a:spcPts val="0"/>
              </a:spcAft>
              <a:buNone/>
            </a:pPr>
            <a:r>
              <a:rPr b="1" lang="en-US" sz="2100">
                <a:solidFill>
                  <a:schemeClr val="dk1"/>
                </a:solidFill>
                <a:highlight>
                  <a:srgbClr val="F7F7F7"/>
                </a:highlight>
                <a:latin typeface="Courier New"/>
                <a:ea typeface="Courier New"/>
                <a:cs typeface="Courier New"/>
                <a:sym typeface="Courier New"/>
              </a:rPr>
              <a:t>from scipy import stats</a:t>
            </a:r>
            <a:endParaRPr b="1" sz="2100">
              <a:solidFill>
                <a:schemeClr val="dk1"/>
              </a:solidFill>
            </a:endParaRPr>
          </a:p>
          <a:p>
            <a:pPr indent="0" lvl="0" marL="0" rtl="0" algn="l">
              <a:lnSpc>
                <a:spcPct val="135714"/>
              </a:lnSpc>
              <a:spcBef>
                <a:spcPts val="0"/>
              </a:spcBef>
              <a:spcAft>
                <a:spcPts val="0"/>
              </a:spcAft>
              <a:buNone/>
            </a:pPr>
            <a:r>
              <a:rPr b="1" lang="en-US" sz="2100">
                <a:solidFill>
                  <a:schemeClr val="dk1"/>
                </a:solidFill>
                <a:highlight>
                  <a:srgbClr val="F7F7F7"/>
                </a:highlight>
                <a:latin typeface="Courier New"/>
                <a:ea typeface="Courier New"/>
                <a:cs typeface="Courier New"/>
                <a:sym typeface="Courier New"/>
              </a:rPr>
              <a:t>stats.ttest_ind(flight_sample_values, ground_sample_values).pvalue</a:t>
            </a:r>
            <a:endParaRPr b="1" sz="2100">
              <a:solidFill>
                <a:schemeClr val="dk1"/>
              </a:solidFill>
              <a:highlight>
                <a:srgbClr val="F7F7F7"/>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b="1" lang="en-US" sz="2100">
                <a:solidFill>
                  <a:srgbClr val="FF0000"/>
                </a:solidFill>
                <a:highlight>
                  <a:srgbClr val="F7F7F7"/>
                </a:highlight>
                <a:latin typeface="Courier New"/>
                <a:ea typeface="Courier New"/>
                <a:cs typeface="Courier New"/>
                <a:sym typeface="Courier New"/>
              </a:rPr>
              <a:t>0.88406</a:t>
            </a:r>
            <a:endParaRPr sz="2100">
              <a:solidFill>
                <a:schemeClr val="dk1"/>
              </a:solidFill>
            </a:endParaRPr>
          </a:p>
          <a:p>
            <a:pPr indent="0" lvl="0" marL="0" rtl="0" algn="l">
              <a:spcBef>
                <a:spcPts val="0"/>
              </a:spcBef>
              <a:spcAft>
                <a:spcPts val="0"/>
              </a:spcAft>
              <a:buNone/>
            </a:pPr>
            <a:r>
              <a:t/>
            </a:r>
            <a:endParaRPr sz="2800">
              <a:solidFill>
                <a:schemeClr val="dk1"/>
              </a:solidFill>
            </a:endParaRPr>
          </a:p>
          <a:p>
            <a:pPr indent="0" lvl="0" marL="0" rtl="0" algn="l">
              <a:spcBef>
                <a:spcPts val="0"/>
              </a:spcBef>
              <a:spcAft>
                <a:spcPts val="0"/>
              </a:spcAft>
              <a:buNone/>
            </a:pPr>
            <a:r>
              <a:t/>
            </a:r>
            <a:endParaRPr sz="2800">
              <a:solidFill>
                <a:schemeClr val="dk1"/>
              </a:solidFill>
            </a:endParaRPr>
          </a:p>
        </p:txBody>
      </p:sp>
      <p:sp>
        <p:nvSpPr>
          <p:cNvPr id="404" name="Google Shape;404;g2c1724a8e5f_1_47"/>
          <p:cNvSpPr txBox="1"/>
          <p:nvPr/>
        </p:nvSpPr>
        <p:spPr>
          <a:xfrm>
            <a:off x="755125" y="4861125"/>
            <a:ext cx="8824500" cy="148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800">
                <a:solidFill>
                  <a:schemeClr val="dk1"/>
                </a:solidFill>
              </a:rPr>
              <a:t>⇒ because 0.88406 is higher than our threshold of 0.05, we conclude that the means of these 2 sets of data are </a:t>
            </a:r>
            <a:r>
              <a:rPr b="1" i="1" lang="en-US" sz="2800">
                <a:solidFill>
                  <a:schemeClr val="dk1"/>
                </a:solidFill>
              </a:rPr>
              <a:t>not statistically significantly different</a:t>
            </a:r>
            <a:r>
              <a:rPr lang="en-US" sz="2800">
                <a:solidFill>
                  <a:schemeClr val="dk1"/>
                </a:solidFill>
              </a:rPr>
              <a:t>.</a:t>
            </a:r>
            <a:endParaRPr sz="28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4"/>
          <p:cNvSpPr txBox="1"/>
          <p:nvPr>
            <p:ph type="title"/>
          </p:nvPr>
        </p:nvSpPr>
        <p:spPr>
          <a:xfrm>
            <a:off x="0" y="0"/>
            <a:ext cx="12192000" cy="782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sz="3800"/>
              <a:t>There are several factors that impact astronaut health</a:t>
            </a:r>
            <a:endParaRPr sz="3800"/>
          </a:p>
        </p:txBody>
      </p:sp>
      <p:pic>
        <p:nvPicPr>
          <p:cNvPr descr="What can biofabrication do for space and what can space do for  biofabrication?: Trends in Biotechnology" id="103" name="Google Shape;103;p4"/>
          <p:cNvPicPr preferRelativeResize="0"/>
          <p:nvPr/>
        </p:nvPicPr>
        <p:blipFill rotWithShape="1">
          <a:blip r:embed="rId3">
            <a:alphaModFix/>
          </a:blip>
          <a:srcRect b="0" l="0" r="0" t="0"/>
          <a:stretch/>
        </p:blipFill>
        <p:spPr>
          <a:xfrm>
            <a:off x="968905" y="1325563"/>
            <a:ext cx="10015252" cy="4679693"/>
          </a:xfrm>
          <a:prstGeom prst="rect">
            <a:avLst/>
          </a:prstGeom>
          <a:noFill/>
          <a:ln>
            <a:noFill/>
          </a:ln>
        </p:spPr>
      </p:pic>
      <p:sp>
        <p:nvSpPr>
          <p:cNvPr id="104" name="Google Shape;104;p4"/>
          <p:cNvSpPr txBox="1"/>
          <p:nvPr/>
        </p:nvSpPr>
        <p:spPr>
          <a:xfrm>
            <a:off x="6100398" y="6376075"/>
            <a:ext cx="58857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200" u="none" cap="none" strike="noStrike">
                <a:solidFill>
                  <a:schemeClr val="dk1"/>
                </a:solidFill>
                <a:latin typeface="Arial"/>
                <a:ea typeface="Arial"/>
                <a:cs typeface="Arial"/>
                <a:sym typeface="Arial"/>
              </a:rPr>
              <a:t>https://www.cell.com/trends/biotechnology/fulltext/S0167-7799%2821%2900195-5</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5"/>
          <p:cNvSpPr txBox="1"/>
          <p:nvPr>
            <p:ph type="title"/>
          </p:nvPr>
        </p:nvSpPr>
        <p:spPr>
          <a:xfrm>
            <a:off x="0" y="0"/>
            <a:ext cx="12192000" cy="7923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sz="3600"/>
              <a:t>We need data to study the impact of spaceflight on health</a:t>
            </a:r>
            <a:endParaRPr sz="3600"/>
          </a:p>
        </p:txBody>
      </p:sp>
      <p:sp>
        <p:nvSpPr>
          <p:cNvPr id="110" name="Google Shape;110;p5"/>
          <p:cNvSpPr txBox="1"/>
          <p:nvPr/>
        </p:nvSpPr>
        <p:spPr>
          <a:xfrm>
            <a:off x="1715225" y="6376075"/>
            <a:ext cx="102708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https://www.researchgate.net/figure/A-scheme-of-the-process-of-scientific-research-The-main-input-is-data-from-observations_fig1_266946243</a:t>
            </a:r>
            <a:endParaRPr/>
          </a:p>
        </p:txBody>
      </p:sp>
      <p:pic>
        <p:nvPicPr>
          <p:cNvPr descr="A scheme of the process of scientific research. The main input is data... |  Download Scientific Diagram" id="111" name="Google Shape;111;p5"/>
          <p:cNvPicPr preferRelativeResize="0"/>
          <p:nvPr/>
        </p:nvPicPr>
        <p:blipFill rotWithShape="1">
          <a:blip r:embed="rId3">
            <a:alphaModFix/>
          </a:blip>
          <a:srcRect b="0" l="0" r="0" t="0"/>
          <a:stretch/>
        </p:blipFill>
        <p:spPr>
          <a:xfrm>
            <a:off x="1130987" y="1171592"/>
            <a:ext cx="8556711" cy="520449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6"/>
          <p:cNvSpPr txBox="1"/>
          <p:nvPr>
            <p:ph type="title"/>
          </p:nvPr>
        </p:nvSpPr>
        <p:spPr>
          <a:xfrm>
            <a:off x="0" y="0"/>
            <a:ext cx="12192000" cy="8613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Often we use model organisms</a:t>
            </a:r>
            <a:endParaRPr/>
          </a:p>
        </p:txBody>
      </p:sp>
      <p:sp>
        <p:nvSpPr>
          <p:cNvPr id="117" name="Google Shape;117;p6"/>
          <p:cNvSpPr txBox="1"/>
          <p:nvPr/>
        </p:nvSpPr>
        <p:spPr>
          <a:xfrm>
            <a:off x="8387255" y="6376086"/>
            <a:ext cx="359880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https://genelab.nasa.gov/awg/join</a:t>
            </a:r>
            <a:endParaRPr/>
          </a:p>
        </p:txBody>
      </p:sp>
      <p:pic>
        <p:nvPicPr>
          <p:cNvPr descr="Join an Analysis Working Group | NASA GeneLab" id="118" name="Google Shape;118;p6"/>
          <p:cNvPicPr preferRelativeResize="0"/>
          <p:nvPr/>
        </p:nvPicPr>
        <p:blipFill rotWithShape="1">
          <a:blip r:embed="rId3">
            <a:alphaModFix/>
          </a:blip>
          <a:srcRect b="0" l="0" r="0" t="0"/>
          <a:stretch/>
        </p:blipFill>
        <p:spPr>
          <a:xfrm>
            <a:off x="0" y="2451100"/>
            <a:ext cx="12192000" cy="1955800"/>
          </a:xfrm>
          <a:prstGeom prst="rect">
            <a:avLst/>
          </a:prstGeom>
          <a:noFill/>
          <a:ln>
            <a:noFill/>
          </a:ln>
        </p:spPr>
      </p:pic>
      <p:cxnSp>
        <p:nvCxnSpPr>
          <p:cNvPr id="119" name="Google Shape;119;p6"/>
          <p:cNvCxnSpPr/>
          <p:nvPr/>
        </p:nvCxnSpPr>
        <p:spPr>
          <a:xfrm>
            <a:off x="205425" y="2021475"/>
            <a:ext cx="1818900" cy="3195600"/>
          </a:xfrm>
          <a:prstGeom prst="straightConnector1">
            <a:avLst/>
          </a:prstGeom>
          <a:noFill/>
          <a:ln cap="flat" cmpd="sng" w="28575">
            <a:solidFill>
              <a:srgbClr val="FF0000"/>
            </a:solidFill>
            <a:prstDash val="solid"/>
            <a:round/>
            <a:headEnd len="med" w="med" type="none"/>
            <a:tailEnd len="med" w="med" type="none"/>
          </a:ln>
        </p:spPr>
      </p:cxnSp>
      <p:cxnSp>
        <p:nvCxnSpPr>
          <p:cNvPr id="120" name="Google Shape;120;p6"/>
          <p:cNvCxnSpPr/>
          <p:nvPr/>
        </p:nvCxnSpPr>
        <p:spPr>
          <a:xfrm flipH="1">
            <a:off x="215350" y="2011650"/>
            <a:ext cx="1553400" cy="3215100"/>
          </a:xfrm>
          <a:prstGeom prst="straightConnector1">
            <a:avLst/>
          </a:prstGeom>
          <a:noFill/>
          <a:ln cap="flat" cmpd="sng" w="28575">
            <a:solidFill>
              <a:srgbClr val="FF0000"/>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000"/>
              <a:buFont typeface="Play"/>
              <a:buNone/>
            </a:pPr>
            <a:r>
              <a:rPr lang="en-US"/>
              <a:t>Describe experiments for space biology research</a:t>
            </a:r>
            <a:endParaRPr/>
          </a:p>
        </p:txBody>
      </p:sp>
      <p:sp>
        <p:nvSpPr>
          <p:cNvPr id="126" name="Google Shape;126;p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757575"/>
              </a:buClr>
              <a:buSzPts val="24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8"/>
          <p:cNvSpPr txBox="1"/>
          <p:nvPr>
            <p:ph type="title"/>
          </p:nvPr>
        </p:nvSpPr>
        <p:spPr>
          <a:xfrm>
            <a:off x="0" y="0"/>
            <a:ext cx="12192000" cy="8022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sz="4100"/>
              <a:t>Where are space biology experiments performed?</a:t>
            </a:r>
            <a:endParaRPr sz="4100"/>
          </a:p>
        </p:txBody>
      </p:sp>
      <p:sp>
        <p:nvSpPr>
          <p:cNvPr id="132" name="Google Shape;132;p8"/>
          <p:cNvSpPr txBox="1"/>
          <p:nvPr/>
        </p:nvSpPr>
        <p:spPr>
          <a:xfrm>
            <a:off x="225425" y="6199875"/>
            <a:ext cx="62883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rPr>
              <a:t>https://www.nasa.gov/history/space-station-20th-historical-origins-of-iss/</a:t>
            </a:r>
            <a:endParaRPr/>
          </a:p>
        </p:txBody>
      </p:sp>
      <p:pic>
        <p:nvPicPr>
          <p:cNvPr descr="1.22-Meter Radius Centrifuge - NASA" id="133" name="Google Shape;133;p8"/>
          <p:cNvPicPr preferRelativeResize="0"/>
          <p:nvPr/>
        </p:nvPicPr>
        <p:blipFill rotWithShape="1">
          <a:blip r:embed="rId3">
            <a:alphaModFix/>
          </a:blip>
          <a:srcRect b="0" l="0" r="0" t="0"/>
          <a:stretch/>
        </p:blipFill>
        <p:spPr>
          <a:xfrm>
            <a:off x="6619845" y="1798404"/>
            <a:ext cx="5045330" cy="3556763"/>
          </a:xfrm>
          <a:prstGeom prst="rect">
            <a:avLst/>
          </a:prstGeom>
          <a:noFill/>
          <a:ln>
            <a:noFill/>
          </a:ln>
        </p:spPr>
      </p:pic>
      <p:sp>
        <p:nvSpPr>
          <p:cNvPr id="134" name="Google Shape;134;p8"/>
          <p:cNvSpPr txBox="1"/>
          <p:nvPr/>
        </p:nvSpPr>
        <p:spPr>
          <a:xfrm>
            <a:off x="6513725" y="6199873"/>
            <a:ext cx="55605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Arial"/>
                <a:ea typeface="Arial"/>
                <a:cs typeface="Arial"/>
                <a:sym typeface="Arial"/>
              </a:rPr>
              <a:t>https://www.nasa.gov/ames/space-biosciences/1-22-meter-radius-centrifuge/</a:t>
            </a:r>
            <a:endParaRPr/>
          </a:p>
        </p:txBody>
      </p:sp>
      <p:sp>
        <p:nvSpPr>
          <p:cNvPr id="135" name="Google Shape;135;p8"/>
          <p:cNvSpPr txBox="1"/>
          <p:nvPr/>
        </p:nvSpPr>
        <p:spPr>
          <a:xfrm>
            <a:off x="6619845" y="1296263"/>
            <a:ext cx="48561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rPr>
              <a:t>On Earth – simulating microgravity</a:t>
            </a:r>
            <a:endParaRPr b="1"/>
          </a:p>
        </p:txBody>
      </p:sp>
      <p:sp>
        <p:nvSpPr>
          <p:cNvPr id="136" name="Google Shape;136;p8"/>
          <p:cNvSpPr txBox="1"/>
          <p:nvPr/>
        </p:nvSpPr>
        <p:spPr>
          <a:xfrm>
            <a:off x="490500" y="1296285"/>
            <a:ext cx="48561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rPr>
              <a:t>In space – real microgravity</a:t>
            </a:r>
            <a:endParaRPr b="1"/>
          </a:p>
        </p:txBody>
      </p:sp>
      <p:pic>
        <p:nvPicPr>
          <p:cNvPr id="137" name="Google Shape;137;p8"/>
          <p:cNvPicPr preferRelativeResize="0"/>
          <p:nvPr/>
        </p:nvPicPr>
        <p:blipFill>
          <a:blip r:embed="rId4">
            <a:alphaModFix/>
          </a:blip>
          <a:stretch>
            <a:fillRect/>
          </a:stretch>
        </p:blipFill>
        <p:spPr>
          <a:xfrm>
            <a:off x="225425" y="1798411"/>
            <a:ext cx="5335126" cy="3556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9"/>
          <p:cNvSpPr txBox="1"/>
          <p:nvPr>
            <p:ph type="title"/>
          </p:nvPr>
        </p:nvSpPr>
        <p:spPr>
          <a:xfrm>
            <a:off x="0" y="0"/>
            <a:ext cx="12192000" cy="7698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Play"/>
              <a:buNone/>
            </a:pPr>
            <a:r>
              <a:rPr lang="en-US"/>
              <a:t>How are space biology experiments performed?</a:t>
            </a:r>
            <a:endParaRPr/>
          </a:p>
        </p:txBody>
      </p:sp>
      <p:pic>
        <p:nvPicPr>
          <p:cNvPr descr="Iss Icons - Free SVG &amp; PNG Iss Images - Noun Project" id="143" name="Google Shape;143;p9"/>
          <p:cNvPicPr preferRelativeResize="0"/>
          <p:nvPr/>
        </p:nvPicPr>
        <p:blipFill rotWithShape="1">
          <a:blip r:embed="rId3">
            <a:alphaModFix/>
          </a:blip>
          <a:srcRect b="0" l="0" r="0" t="0"/>
          <a:stretch/>
        </p:blipFill>
        <p:spPr>
          <a:xfrm>
            <a:off x="1667964" y="4802301"/>
            <a:ext cx="1730514" cy="1730514"/>
          </a:xfrm>
          <a:prstGeom prst="rect">
            <a:avLst/>
          </a:prstGeom>
          <a:noFill/>
          <a:ln>
            <a:noFill/>
          </a:ln>
        </p:spPr>
      </p:pic>
      <p:pic>
        <p:nvPicPr>
          <p:cNvPr descr="Earth - Free shapes icons" id="144" name="Google Shape;144;p9"/>
          <p:cNvPicPr preferRelativeResize="0"/>
          <p:nvPr/>
        </p:nvPicPr>
        <p:blipFill rotWithShape="1">
          <a:blip r:embed="rId4">
            <a:alphaModFix/>
          </a:blip>
          <a:srcRect b="0" l="0" r="0" t="0"/>
          <a:stretch/>
        </p:blipFill>
        <p:spPr>
          <a:xfrm>
            <a:off x="8229462" y="4802300"/>
            <a:ext cx="1910600" cy="1910600"/>
          </a:xfrm>
          <a:prstGeom prst="rect">
            <a:avLst/>
          </a:prstGeom>
          <a:noFill/>
          <a:ln>
            <a:noFill/>
          </a:ln>
        </p:spPr>
      </p:pic>
      <p:sp>
        <p:nvSpPr>
          <p:cNvPr id="145" name="Google Shape;145;p9"/>
          <p:cNvSpPr/>
          <p:nvPr/>
        </p:nvSpPr>
        <p:spPr>
          <a:xfrm rot="-5400000">
            <a:off x="2059092" y="1911780"/>
            <a:ext cx="794951" cy="4493004"/>
          </a:xfrm>
          <a:prstGeom prst="leftBrace">
            <a:avLst>
              <a:gd fmla="val 8333" name="adj1"/>
              <a:gd fmla="val 50000" name="adj2"/>
            </a:avLst>
          </a:pr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sp>
        <p:nvSpPr>
          <p:cNvPr id="146" name="Google Shape;146;p9"/>
          <p:cNvSpPr/>
          <p:nvPr/>
        </p:nvSpPr>
        <p:spPr>
          <a:xfrm rot="-5400000">
            <a:off x="8690351" y="1730208"/>
            <a:ext cx="794951" cy="4885875"/>
          </a:xfrm>
          <a:prstGeom prst="leftBrace">
            <a:avLst>
              <a:gd fmla="val 8333" name="adj1"/>
              <a:gd fmla="val 50000" name="adj2"/>
            </a:avLst>
          </a:prstGeom>
          <a:noFill/>
          <a:ln cap="flat" cmpd="sng" w="1905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Arial"/>
              <a:ea typeface="Arial"/>
              <a:cs typeface="Arial"/>
              <a:sym typeface="Arial"/>
            </a:endParaRPr>
          </a:p>
        </p:txBody>
      </p:sp>
      <p:grpSp>
        <p:nvGrpSpPr>
          <p:cNvPr id="147" name="Google Shape;147;p9"/>
          <p:cNvGrpSpPr/>
          <p:nvPr/>
        </p:nvGrpSpPr>
        <p:grpSpPr>
          <a:xfrm>
            <a:off x="210065" y="1107442"/>
            <a:ext cx="4815716" cy="2585014"/>
            <a:chOff x="210065" y="1107442"/>
            <a:chExt cx="4815716" cy="2585014"/>
          </a:xfrm>
        </p:grpSpPr>
        <p:grpSp>
          <p:nvGrpSpPr>
            <p:cNvPr id="148" name="Google Shape;148;p9"/>
            <p:cNvGrpSpPr/>
            <p:nvPr/>
          </p:nvGrpSpPr>
          <p:grpSpPr>
            <a:xfrm>
              <a:off x="2391768" y="1887775"/>
              <a:ext cx="882589" cy="519107"/>
              <a:chOff x="4945878" y="3135639"/>
              <a:chExt cx="1545796" cy="1000874"/>
            </a:xfrm>
          </p:grpSpPr>
          <p:pic>
            <p:nvPicPr>
              <p:cNvPr id="149" name="Google Shape;149;p9"/>
              <p:cNvPicPr preferRelativeResize="0"/>
              <p:nvPr/>
            </p:nvPicPr>
            <p:blipFill rotWithShape="1">
              <a:blip r:embed="rId5">
                <a:alphaModFix/>
              </a:blip>
              <a:srcRect b="0" l="0" r="0" t="0"/>
              <a:stretch/>
            </p:blipFill>
            <p:spPr>
              <a:xfrm>
                <a:off x="4945878" y="3135639"/>
                <a:ext cx="1545796" cy="1000874"/>
              </a:xfrm>
              <a:prstGeom prst="rect">
                <a:avLst/>
              </a:prstGeom>
              <a:noFill/>
              <a:ln>
                <a:noFill/>
              </a:ln>
            </p:spPr>
          </p:pic>
          <p:pic>
            <p:nvPicPr>
              <p:cNvPr id="150" name="Google Shape;150;p9"/>
              <p:cNvPicPr preferRelativeResize="0"/>
              <p:nvPr/>
            </p:nvPicPr>
            <p:blipFill rotWithShape="1">
              <a:blip r:embed="rId6">
                <a:alphaModFix/>
              </a:blip>
              <a:srcRect b="0" l="0" r="0" t="0"/>
              <a:stretch/>
            </p:blipFill>
            <p:spPr>
              <a:xfrm flipH="1" rot="10800000">
                <a:off x="5718776" y="3371456"/>
                <a:ext cx="377224" cy="264620"/>
              </a:xfrm>
              <a:prstGeom prst="rect">
                <a:avLst/>
              </a:prstGeom>
              <a:noFill/>
              <a:ln>
                <a:noFill/>
              </a:ln>
            </p:spPr>
          </p:pic>
        </p:grpSp>
        <p:grpSp>
          <p:nvGrpSpPr>
            <p:cNvPr id="151" name="Google Shape;151;p9"/>
            <p:cNvGrpSpPr/>
            <p:nvPr/>
          </p:nvGrpSpPr>
          <p:grpSpPr>
            <a:xfrm>
              <a:off x="2134315" y="2112165"/>
              <a:ext cx="882589" cy="519107"/>
              <a:chOff x="4945878" y="3135639"/>
              <a:chExt cx="1545796" cy="1000874"/>
            </a:xfrm>
          </p:grpSpPr>
          <p:pic>
            <p:nvPicPr>
              <p:cNvPr id="152" name="Google Shape;152;p9"/>
              <p:cNvPicPr preferRelativeResize="0"/>
              <p:nvPr/>
            </p:nvPicPr>
            <p:blipFill rotWithShape="1">
              <a:blip r:embed="rId5">
                <a:alphaModFix/>
              </a:blip>
              <a:srcRect b="0" l="0" r="0" t="0"/>
              <a:stretch/>
            </p:blipFill>
            <p:spPr>
              <a:xfrm>
                <a:off x="4945878" y="3135639"/>
                <a:ext cx="1545796" cy="1000874"/>
              </a:xfrm>
              <a:prstGeom prst="rect">
                <a:avLst/>
              </a:prstGeom>
              <a:noFill/>
              <a:ln>
                <a:noFill/>
              </a:ln>
            </p:spPr>
          </p:pic>
          <p:pic>
            <p:nvPicPr>
              <p:cNvPr id="153" name="Google Shape;153;p9"/>
              <p:cNvPicPr preferRelativeResize="0"/>
              <p:nvPr/>
            </p:nvPicPr>
            <p:blipFill rotWithShape="1">
              <a:blip r:embed="rId6">
                <a:alphaModFix/>
              </a:blip>
              <a:srcRect b="0" l="0" r="0" t="0"/>
              <a:stretch/>
            </p:blipFill>
            <p:spPr>
              <a:xfrm flipH="1" rot="10800000">
                <a:off x="5718776" y="3371456"/>
                <a:ext cx="377224" cy="264620"/>
              </a:xfrm>
              <a:prstGeom prst="rect">
                <a:avLst/>
              </a:prstGeom>
              <a:noFill/>
              <a:ln>
                <a:noFill/>
              </a:ln>
            </p:spPr>
          </p:pic>
        </p:grpSp>
        <p:grpSp>
          <p:nvGrpSpPr>
            <p:cNvPr id="154" name="Google Shape;154;p9"/>
            <p:cNvGrpSpPr/>
            <p:nvPr/>
          </p:nvGrpSpPr>
          <p:grpSpPr>
            <a:xfrm>
              <a:off x="1761645" y="2336164"/>
              <a:ext cx="882589" cy="519107"/>
              <a:chOff x="4945878" y="3135639"/>
              <a:chExt cx="1545796" cy="1000874"/>
            </a:xfrm>
          </p:grpSpPr>
          <p:pic>
            <p:nvPicPr>
              <p:cNvPr id="155" name="Google Shape;155;p9"/>
              <p:cNvPicPr preferRelativeResize="0"/>
              <p:nvPr/>
            </p:nvPicPr>
            <p:blipFill rotWithShape="1">
              <a:blip r:embed="rId5">
                <a:alphaModFix/>
              </a:blip>
              <a:srcRect b="0" l="0" r="0" t="0"/>
              <a:stretch/>
            </p:blipFill>
            <p:spPr>
              <a:xfrm>
                <a:off x="4945878" y="3135639"/>
                <a:ext cx="1545796" cy="1000874"/>
              </a:xfrm>
              <a:prstGeom prst="rect">
                <a:avLst/>
              </a:prstGeom>
              <a:noFill/>
              <a:ln>
                <a:noFill/>
              </a:ln>
            </p:spPr>
          </p:pic>
          <p:pic>
            <p:nvPicPr>
              <p:cNvPr id="156" name="Google Shape;156;p9"/>
              <p:cNvPicPr preferRelativeResize="0"/>
              <p:nvPr/>
            </p:nvPicPr>
            <p:blipFill rotWithShape="1">
              <a:blip r:embed="rId6">
                <a:alphaModFix/>
              </a:blip>
              <a:srcRect b="0" l="0" r="0" t="0"/>
              <a:stretch/>
            </p:blipFill>
            <p:spPr>
              <a:xfrm flipH="1" rot="10800000">
                <a:off x="5718776" y="3371456"/>
                <a:ext cx="377224" cy="264620"/>
              </a:xfrm>
              <a:prstGeom prst="rect">
                <a:avLst/>
              </a:prstGeom>
              <a:noFill/>
              <a:ln>
                <a:noFill/>
              </a:ln>
            </p:spPr>
          </p:pic>
        </p:grpSp>
        <p:grpSp>
          <p:nvGrpSpPr>
            <p:cNvPr id="157" name="Google Shape;157;p9"/>
            <p:cNvGrpSpPr/>
            <p:nvPr/>
          </p:nvGrpSpPr>
          <p:grpSpPr>
            <a:xfrm>
              <a:off x="1413282" y="2585136"/>
              <a:ext cx="882589" cy="519107"/>
              <a:chOff x="4945878" y="3135639"/>
              <a:chExt cx="1545796" cy="1000874"/>
            </a:xfrm>
          </p:grpSpPr>
          <p:pic>
            <p:nvPicPr>
              <p:cNvPr id="158" name="Google Shape;158;p9"/>
              <p:cNvPicPr preferRelativeResize="0"/>
              <p:nvPr/>
            </p:nvPicPr>
            <p:blipFill rotWithShape="1">
              <a:blip r:embed="rId5">
                <a:alphaModFix/>
              </a:blip>
              <a:srcRect b="0" l="0" r="0" t="0"/>
              <a:stretch/>
            </p:blipFill>
            <p:spPr>
              <a:xfrm>
                <a:off x="4945878" y="3135639"/>
                <a:ext cx="1545796" cy="1000874"/>
              </a:xfrm>
              <a:prstGeom prst="rect">
                <a:avLst/>
              </a:prstGeom>
              <a:noFill/>
              <a:ln>
                <a:noFill/>
              </a:ln>
            </p:spPr>
          </p:pic>
          <p:pic>
            <p:nvPicPr>
              <p:cNvPr id="159" name="Google Shape;159;p9"/>
              <p:cNvPicPr preferRelativeResize="0"/>
              <p:nvPr/>
            </p:nvPicPr>
            <p:blipFill rotWithShape="1">
              <a:blip r:embed="rId6">
                <a:alphaModFix/>
              </a:blip>
              <a:srcRect b="0" l="0" r="0" t="0"/>
              <a:stretch/>
            </p:blipFill>
            <p:spPr>
              <a:xfrm flipH="1" rot="10800000">
                <a:off x="5718776" y="3371456"/>
                <a:ext cx="377224" cy="264620"/>
              </a:xfrm>
              <a:prstGeom prst="rect">
                <a:avLst/>
              </a:prstGeom>
              <a:noFill/>
              <a:ln>
                <a:noFill/>
              </a:ln>
            </p:spPr>
          </p:pic>
        </p:grpSp>
        <p:grpSp>
          <p:nvGrpSpPr>
            <p:cNvPr id="160" name="Google Shape;160;p9"/>
            <p:cNvGrpSpPr/>
            <p:nvPr/>
          </p:nvGrpSpPr>
          <p:grpSpPr>
            <a:xfrm>
              <a:off x="1089949" y="2809135"/>
              <a:ext cx="882589" cy="519107"/>
              <a:chOff x="4945878" y="3135639"/>
              <a:chExt cx="1545796" cy="1000874"/>
            </a:xfrm>
          </p:grpSpPr>
          <p:pic>
            <p:nvPicPr>
              <p:cNvPr id="161" name="Google Shape;161;p9"/>
              <p:cNvPicPr preferRelativeResize="0"/>
              <p:nvPr/>
            </p:nvPicPr>
            <p:blipFill rotWithShape="1">
              <a:blip r:embed="rId5">
                <a:alphaModFix/>
              </a:blip>
              <a:srcRect b="0" l="0" r="0" t="0"/>
              <a:stretch/>
            </p:blipFill>
            <p:spPr>
              <a:xfrm>
                <a:off x="4945878" y="3135639"/>
                <a:ext cx="1545796" cy="1000874"/>
              </a:xfrm>
              <a:prstGeom prst="rect">
                <a:avLst/>
              </a:prstGeom>
              <a:noFill/>
              <a:ln>
                <a:noFill/>
              </a:ln>
            </p:spPr>
          </p:pic>
          <p:pic>
            <p:nvPicPr>
              <p:cNvPr id="162" name="Google Shape;162;p9"/>
              <p:cNvPicPr preferRelativeResize="0"/>
              <p:nvPr/>
            </p:nvPicPr>
            <p:blipFill rotWithShape="1">
              <a:blip r:embed="rId6">
                <a:alphaModFix/>
              </a:blip>
              <a:srcRect b="0" l="0" r="0" t="0"/>
              <a:stretch/>
            </p:blipFill>
            <p:spPr>
              <a:xfrm flipH="1" rot="10800000">
                <a:off x="5718776" y="3371456"/>
                <a:ext cx="377224" cy="264620"/>
              </a:xfrm>
              <a:prstGeom prst="rect">
                <a:avLst/>
              </a:prstGeom>
              <a:noFill/>
              <a:ln>
                <a:noFill/>
              </a:ln>
            </p:spPr>
          </p:pic>
        </p:grpSp>
        <p:pic>
          <p:nvPicPr>
            <p:cNvPr descr="NASA Unveils 'food Bars' To Feed Astronauts On Long Space, 56% OFF" id="163" name="Google Shape;163;p9"/>
            <p:cNvPicPr preferRelativeResize="0"/>
            <p:nvPr/>
          </p:nvPicPr>
          <p:blipFill rotWithShape="1">
            <a:blip r:embed="rId7">
              <a:alphaModFix/>
            </a:blip>
            <a:srcRect b="0" l="0" r="0" t="0"/>
            <a:stretch/>
          </p:blipFill>
          <p:spPr>
            <a:xfrm>
              <a:off x="2619011" y="2741299"/>
              <a:ext cx="1245115" cy="937442"/>
            </a:xfrm>
            <a:prstGeom prst="rect">
              <a:avLst/>
            </a:prstGeom>
            <a:noFill/>
            <a:ln>
              <a:noFill/>
            </a:ln>
          </p:spPr>
        </p:pic>
        <p:grpSp>
          <p:nvGrpSpPr>
            <p:cNvPr id="164" name="Google Shape;164;p9"/>
            <p:cNvGrpSpPr/>
            <p:nvPr/>
          </p:nvGrpSpPr>
          <p:grpSpPr>
            <a:xfrm>
              <a:off x="4186767" y="1601262"/>
              <a:ext cx="799881" cy="1364969"/>
              <a:chOff x="5362010" y="3293078"/>
              <a:chExt cx="799881" cy="1364969"/>
            </a:xfrm>
          </p:grpSpPr>
          <p:sp>
            <p:nvSpPr>
              <p:cNvPr id="165" name="Google Shape;165;p9"/>
              <p:cNvSpPr/>
              <p:nvPr/>
            </p:nvSpPr>
            <p:spPr>
              <a:xfrm>
                <a:off x="5708822" y="3293078"/>
                <a:ext cx="453069" cy="1155354"/>
              </a:xfrm>
              <a:prstGeom prst="can">
                <a:avLst>
                  <a:gd fmla="val 25000" name="adj"/>
                </a:avLst>
              </a:prstGeom>
              <a:solidFill>
                <a:srgbClr val="A3C5ED"/>
              </a:solidFill>
              <a:ln cap="flat" cmpd="sng" w="19050">
                <a:solidFill>
                  <a:srgbClr val="08283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6" name="Google Shape;166;p9"/>
              <p:cNvSpPr/>
              <p:nvPr/>
            </p:nvSpPr>
            <p:spPr>
              <a:xfrm rot="-7531171">
                <a:off x="5556668" y="4176581"/>
                <a:ext cx="126987" cy="543698"/>
              </a:xfrm>
              <a:prstGeom prst="can">
                <a:avLst>
                  <a:gd fmla="val 25000" name="adj"/>
                </a:avLst>
              </a:prstGeom>
              <a:noFill/>
              <a:ln cap="flat" cmpd="sng" w="19050">
                <a:solidFill>
                  <a:srgbClr val="08283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pic>
          <p:nvPicPr>
            <p:cNvPr descr="Thermometer, hygrometer | FINE TOOLS" id="167" name="Google Shape;167;p9"/>
            <p:cNvPicPr preferRelativeResize="0"/>
            <p:nvPr/>
          </p:nvPicPr>
          <p:blipFill rotWithShape="1">
            <a:blip r:embed="rId8">
              <a:alphaModFix/>
            </a:blip>
            <a:srcRect b="0" l="0" r="0" t="0"/>
            <a:stretch/>
          </p:blipFill>
          <p:spPr>
            <a:xfrm>
              <a:off x="280939" y="1845934"/>
              <a:ext cx="1491048" cy="838715"/>
            </a:xfrm>
            <a:prstGeom prst="rect">
              <a:avLst/>
            </a:prstGeom>
            <a:noFill/>
            <a:ln>
              <a:noFill/>
            </a:ln>
          </p:spPr>
        </p:pic>
        <p:grpSp>
          <p:nvGrpSpPr>
            <p:cNvPr id="168" name="Google Shape;168;p9"/>
            <p:cNvGrpSpPr/>
            <p:nvPr/>
          </p:nvGrpSpPr>
          <p:grpSpPr>
            <a:xfrm>
              <a:off x="210065" y="1107442"/>
              <a:ext cx="4815716" cy="2585014"/>
              <a:chOff x="210065" y="1107442"/>
              <a:chExt cx="4815716" cy="2585014"/>
            </a:xfrm>
          </p:grpSpPr>
          <p:sp>
            <p:nvSpPr>
              <p:cNvPr id="169" name="Google Shape;169;p9"/>
              <p:cNvSpPr/>
              <p:nvPr/>
            </p:nvSpPr>
            <p:spPr>
              <a:xfrm>
                <a:off x="210065" y="1107442"/>
                <a:ext cx="4815716" cy="2585014"/>
              </a:xfrm>
              <a:prstGeom prst="cube">
                <a:avLst>
                  <a:gd fmla="val 25000" name="adj"/>
                </a:avLst>
              </a:prstGeom>
              <a:noFill/>
              <a:ln cap="flat" cmpd="sng" w="19050">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170" name="Google Shape;170;p9"/>
              <p:cNvPicPr preferRelativeResize="0"/>
              <p:nvPr/>
            </p:nvPicPr>
            <p:blipFill>
              <a:blip r:embed="rId9">
                <a:alphaModFix/>
              </a:blip>
              <a:stretch>
                <a:fillRect/>
              </a:stretch>
            </p:blipFill>
            <p:spPr>
              <a:xfrm>
                <a:off x="3332125" y="1107449"/>
                <a:ext cx="882648" cy="882648"/>
              </a:xfrm>
              <a:prstGeom prst="rect">
                <a:avLst/>
              </a:prstGeom>
              <a:noFill/>
              <a:ln>
                <a:noFill/>
              </a:ln>
            </p:spPr>
          </p:pic>
        </p:grpSp>
      </p:grpSp>
      <p:grpSp>
        <p:nvGrpSpPr>
          <p:cNvPr id="171" name="Google Shape;171;p9"/>
          <p:cNvGrpSpPr/>
          <p:nvPr/>
        </p:nvGrpSpPr>
        <p:grpSpPr>
          <a:xfrm>
            <a:off x="6741834" y="1107442"/>
            <a:ext cx="4885874" cy="2631541"/>
            <a:chOff x="6741834" y="1107442"/>
            <a:chExt cx="4885874" cy="2631541"/>
          </a:xfrm>
        </p:grpSpPr>
        <p:grpSp>
          <p:nvGrpSpPr>
            <p:cNvPr id="172" name="Google Shape;172;p9"/>
            <p:cNvGrpSpPr/>
            <p:nvPr/>
          </p:nvGrpSpPr>
          <p:grpSpPr>
            <a:xfrm>
              <a:off x="9106472" y="1852611"/>
              <a:ext cx="882589" cy="519107"/>
              <a:chOff x="4945878" y="3135639"/>
              <a:chExt cx="1545796" cy="1000874"/>
            </a:xfrm>
          </p:grpSpPr>
          <p:pic>
            <p:nvPicPr>
              <p:cNvPr id="173" name="Google Shape;173;p9"/>
              <p:cNvPicPr preferRelativeResize="0"/>
              <p:nvPr/>
            </p:nvPicPr>
            <p:blipFill rotWithShape="1">
              <a:blip r:embed="rId5">
                <a:alphaModFix/>
              </a:blip>
              <a:srcRect b="0" l="0" r="0" t="0"/>
              <a:stretch/>
            </p:blipFill>
            <p:spPr>
              <a:xfrm>
                <a:off x="4945878" y="3135639"/>
                <a:ext cx="1545796" cy="1000874"/>
              </a:xfrm>
              <a:prstGeom prst="rect">
                <a:avLst/>
              </a:prstGeom>
              <a:noFill/>
              <a:ln>
                <a:noFill/>
              </a:ln>
            </p:spPr>
          </p:pic>
          <p:pic>
            <p:nvPicPr>
              <p:cNvPr id="174" name="Google Shape;174;p9"/>
              <p:cNvPicPr preferRelativeResize="0"/>
              <p:nvPr/>
            </p:nvPicPr>
            <p:blipFill rotWithShape="1">
              <a:blip r:embed="rId6">
                <a:alphaModFix/>
              </a:blip>
              <a:srcRect b="0" l="0" r="0" t="0"/>
              <a:stretch/>
            </p:blipFill>
            <p:spPr>
              <a:xfrm flipH="1" rot="10800000">
                <a:off x="5718776" y="3371456"/>
                <a:ext cx="377224" cy="264620"/>
              </a:xfrm>
              <a:prstGeom prst="rect">
                <a:avLst/>
              </a:prstGeom>
              <a:noFill/>
              <a:ln>
                <a:noFill/>
              </a:ln>
            </p:spPr>
          </p:pic>
        </p:grpSp>
        <p:grpSp>
          <p:nvGrpSpPr>
            <p:cNvPr id="175" name="Google Shape;175;p9"/>
            <p:cNvGrpSpPr/>
            <p:nvPr/>
          </p:nvGrpSpPr>
          <p:grpSpPr>
            <a:xfrm>
              <a:off x="8849019" y="2077001"/>
              <a:ext cx="882589" cy="519107"/>
              <a:chOff x="4945878" y="3135639"/>
              <a:chExt cx="1545796" cy="1000874"/>
            </a:xfrm>
          </p:grpSpPr>
          <p:pic>
            <p:nvPicPr>
              <p:cNvPr id="176" name="Google Shape;176;p9"/>
              <p:cNvPicPr preferRelativeResize="0"/>
              <p:nvPr/>
            </p:nvPicPr>
            <p:blipFill rotWithShape="1">
              <a:blip r:embed="rId5">
                <a:alphaModFix/>
              </a:blip>
              <a:srcRect b="0" l="0" r="0" t="0"/>
              <a:stretch/>
            </p:blipFill>
            <p:spPr>
              <a:xfrm>
                <a:off x="4945878" y="3135639"/>
                <a:ext cx="1545796" cy="1000874"/>
              </a:xfrm>
              <a:prstGeom prst="rect">
                <a:avLst/>
              </a:prstGeom>
              <a:noFill/>
              <a:ln>
                <a:noFill/>
              </a:ln>
            </p:spPr>
          </p:pic>
          <p:pic>
            <p:nvPicPr>
              <p:cNvPr id="177" name="Google Shape;177;p9"/>
              <p:cNvPicPr preferRelativeResize="0"/>
              <p:nvPr/>
            </p:nvPicPr>
            <p:blipFill rotWithShape="1">
              <a:blip r:embed="rId6">
                <a:alphaModFix/>
              </a:blip>
              <a:srcRect b="0" l="0" r="0" t="0"/>
              <a:stretch/>
            </p:blipFill>
            <p:spPr>
              <a:xfrm flipH="1" rot="10800000">
                <a:off x="5718776" y="3371456"/>
                <a:ext cx="377224" cy="264620"/>
              </a:xfrm>
              <a:prstGeom prst="rect">
                <a:avLst/>
              </a:prstGeom>
              <a:noFill/>
              <a:ln>
                <a:noFill/>
              </a:ln>
            </p:spPr>
          </p:pic>
        </p:grpSp>
        <p:grpSp>
          <p:nvGrpSpPr>
            <p:cNvPr id="178" name="Google Shape;178;p9"/>
            <p:cNvGrpSpPr/>
            <p:nvPr/>
          </p:nvGrpSpPr>
          <p:grpSpPr>
            <a:xfrm>
              <a:off x="8476349" y="2301000"/>
              <a:ext cx="882589" cy="519107"/>
              <a:chOff x="4945878" y="3135639"/>
              <a:chExt cx="1545796" cy="1000874"/>
            </a:xfrm>
          </p:grpSpPr>
          <p:pic>
            <p:nvPicPr>
              <p:cNvPr id="179" name="Google Shape;179;p9"/>
              <p:cNvPicPr preferRelativeResize="0"/>
              <p:nvPr/>
            </p:nvPicPr>
            <p:blipFill rotWithShape="1">
              <a:blip r:embed="rId5">
                <a:alphaModFix/>
              </a:blip>
              <a:srcRect b="0" l="0" r="0" t="0"/>
              <a:stretch/>
            </p:blipFill>
            <p:spPr>
              <a:xfrm>
                <a:off x="4945878" y="3135639"/>
                <a:ext cx="1545796" cy="1000874"/>
              </a:xfrm>
              <a:prstGeom prst="rect">
                <a:avLst/>
              </a:prstGeom>
              <a:noFill/>
              <a:ln>
                <a:noFill/>
              </a:ln>
            </p:spPr>
          </p:pic>
          <p:pic>
            <p:nvPicPr>
              <p:cNvPr id="180" name="Google Shape;180;p9"/>
              <p:cNvPicPr preferRelativeResize="0"/>
              <p:nvPr/>
            </p:nvPicPr>
            <p:blipFill rotWithShape="1">
              <a:blip r:embed="rId6">
                <a:alphaModFix/>
              </a:blip>
              <a:srcRect b="0" l="0" r="0" t="0"/>
              <a:stretch/>
            </p:blipFill>
            <p:spPr>
              <a:xfrm flipH="1" rot="10800000">
                <a:off x="5718776" y="3371456"/>
                <a:ext cx="377224" cy="264620"/>
              </a:xfrm>
              <a:prstGeom prst="rect">
                <a:avLst/>
              </a:prstGeom>
              <a:noFill/>
              <a:ln>
                <a:noFill/>
              </a:ln>
            </p:spPr>
          </p:pic>
        </p:grpSp>
        <p:grpSp>
          <p:nvGrpSpPr>
            <p:cNvPr id="181" name="Google Shape;181;p9"/>
            <p:cNvGrpSpPr/>
            <p:nvPr/>
          </p:nvGrpSpPr>
          <p:grpSpPr>
            <a:xfrm>
              <a:off x="8114021" y="2549581"/>
              <a:ext cx="882589" cy="519107"/>
              <a:chOff x="4945878" y="3135639"/>
              <a:chExt cx="1545796" cy="1000874"/>
            </a:xfrm>
          </p:grpSpPr>
          <p:pic>
            <p:nvPicPr>
              <p:cNvPr id="182" name="Google Shape;182;p9"/>
              <p:cNvPicPr preferRelativeResize="0"/>
              <p:nvPr/>
            </p:nvPicPr>
            <p:blipFill rotWithShape="1">
              <a:blip r:embed="rId5">
                <a:alphaModFix/>
              </a:blip>
              <a:srcRect b="0" l="0" r="0" t="0"/>
              <a:stretch/>
            </p:blipFill>
            <p:spPr>
              <a:xfrm>
                <a:off x="4945878" y="3135639"/>
                <a:ext cx="1545796" cy="1000874"/>
              </a:xfrm>
              <a:prstGeom prst="rect">
                <a:avLst/>
              </a:prstGeom>
              <a:noFill/>
              <a:ln>
                <a:noFill/>
              </a:ln>
            </p:spPr>
          </p:pic>
          <p:pic>
            <p:nvPicPr>
              <p:cNvPr id="183" name="Google Shape;183;p9"/>
              <p:cNvPicPr preferRelativeResize="0"/>
              <p:nvPr/>
            </p:nvPicPr>
            <p:blipFill rotWithShape="1">
              <a:blip r:embed="rId6">
                <a:alphaModFix/>
              </a:blip>
              <a:srcRect b="0" l="0" r="0" t="0"/>
              <a:stretch/>
            </p:blipFill>
            <p:spPr>
              <a:xfrm flipH="1" rot="10800000">
                <a:off x="5718776" y="3371456"/>
                <a:ext cx="377224" cy="264620"/>
              </a:xfrm>
              <a:prstGeom prst="rect">
                <a:avLst/>
              </a:prstGeom>
              <a:noFill/>
              <a:ln>
                <a:noFill/>
              </a:ln>
            </p:spPr>
          </p:pic>
        </p:grpSp>
        <p:grpSp>
          <p:nvGrpSpPr>
            <p:cNvPr id="184" name="Google Shape;184;p9"/>
            <p:cNvGrpSpPr/>
            <p:nvPr/>
          </p:nvGrpSpPr>
          <p:grpSpPr>
            <a:xfrm>
              <a:off x="7804653" y="2773971"/>
              <a:ext cx="882589" cy="519107"/>
              <a:chOff x="4945878" y="3135639"/>
              <a:chExt cx="1545796" cy="1000874"/>
            </a:xfrm>
          </p:grpSpPr>
          <p:pic>
            <p:nvPicPr>
              <p:cNvPr id="185" name="Google Shape;185;p9"/>
              <p:cNvPicPr preferRelativeResize="0"/>
              <p:nvPr/>
            </p:nvPicPr>
            <p:blipFill rotWithShape="1">
              <a:blip r:embed="rId5">
                <a:alphaModFix/>
              </a:blip>
              <a:srcRect b="0" l="0" r="0" t="0"/>
              <a:stretch/>
            </p:blipFill>
            <p:spPr>
              <a:xfrm>
                <a:off x="4945878" y="3135639"/>
                <a:ext cx="1545796" cy="1000874"/>
              </a:xfrm>
              <a:prstGeom prst="rect">
                <a:avLst/>
              </a:prstGeom>
              <a:noFill/>
              <a:ln>
                <a:noFill/>
              </a:ln>
            </p:spPr>
          </p:pic>
          <p:pic>
            <p:nvPicPr>
              <p:cNvPr id="186" name="Google Shape;186;p9"/>
              <p:cNvPicPr preferRelativeResize="0"/>
              <p:nvPr/>
            </p:nvPicPr>
            <p:blipFill rotWithShape="1">
              <a:blip r:embed="rId6">
                <a:alphaModFix/>
              </a:blip>
              <a:srcRect b="0" l="0" r="0" t="0"/>
              <a:stretch/>
            </p:blipFill>
            <p:spPr>
              <a:xfrm flipH="1" rot="10800000">
                <a:off x="5718776" y="3371456"/>
                <a:ext cx="377224" cy="264620"/>
              </a:xfrm>
              <a:prstGeom prst="rect">
                <a:avLst/>
              </a:prstGeom>
              <a:noFill/>
              <a:ln>
                <a:noFill/>
              </a:ln>
            </p:spPr>
          </p:pic>
        </p:grpSp>
        <p:pic>
          <p:nvPicPr>
            <p:cNvPr descr="NASA Unveils 'food Bars' To Feed Astronauts On Long Space, 56% OFF" id="187" name="Google Shape;187;p9"/>
            <p:cNvPicPr preferRelativeResize="0"/>
            <p:nvPr/>
          </p:nvPicPr>
          <p:blipFill rotWithShape="1">
            <a:blip r:embed="rId7">
              <a:alphaModFix/>
            </a:blip>
            <a:srcRect b="0" l="0" r="0" t="0"/>
            <a:stretch/>
          </p:blipFill>
          <p:spPr>
            <a:xfrm>
              <a:off x="9366503" y="2720110"/>
              <a:ext cx="1245115" cy="937442"/>
            </a:xfrm>
            <a:prstGeom prst="rect">
              <a:avLst/>
            </a:prstGeom>
            <a:noFill/>
            <a:ln>
              <a:noFill/>
            </a:ln>
          </p:spPr>
        </p:pic>
        <p:grpSp>
          <p:nvGrpSpPr>
            <p:cNvPr id="188" name="Google Shape;188;p9"/>
            <p:cNvGrpSpPr/>
            <p:nvPr/>
          </p:nvGrpSpPr>
          <p:grpSpPr>
            <a:xfrm>
              <a:off x="10791081" y="1715301"/>
              <a:ext cx="799881" cy="1364969"/>
              <a:chOff x="5362010" y="3293078"/>
              <a:chExt cx="799881" cy="1364969"/>
            </a:xfrm>
          </p:grpSpPr>
          <p:sp>
            <p:nvSpPr>
              <p:cNvPr id="189" name="Google Shape;189;p9"/>
              <p:cNvSpPr/>
              <p:nvPr/>
            </p:nvSpPr>
            <p:spPr>
              <a:xfrm>
                <a:off x="5708822" y="3293078"/>
                <a:ext cx="453069" cy="1155354"/>
              </a:xfrm>
              <a:prstGeom prst="can">
                <a:avLst>
                  <a:gd fmla="val 25000" name="adj"/>
                </a:avLst>
              </a:prstGeom>
              <a:solidFill>
                <a:srgbClr val="A3C5ED"/>
              </a:solidFill>
              <a:ln cap="flat" cmpd="sng" w="19050">
                <a:solidFill>
                  <a:srgbClr val="08283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90" name="Google Shape;190;p9"/>
              <p:cNvSpPr/>
              <p:nvPr/>
            </p:nvSpPr>
            <p:spPr>
              <a:xfrm rot="-7531171">
                <a:off x="5556668" y="4176581"/>
                <a:ext cx="126987" cy="543698"/>
              </a:xfrm>
              <a:prstGeom prst="can">
                <a:avLst>
                  <a:gd fmla="val 25000" name="adj"/>
                </a:avLst>
              </a:prstGeom>
              <a:noFill/>
              <a:ln cap="flat" cmpd="sng" w="19050">
                <a:solidFill>
                  <a:srgbClr val="08283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pic>
          <p:nvPicPr>
            <p:cNvPr descr="Thermometer, hygrometer | FINE TOOLS" id="191" name="Google Shape;191;p9"/>
            <p:cNvPicPr preferRelativeResize="0"/>
            <p:nvPr/>
          </p:nvPicPr>
          <p:blipFill rotWithShape="1">
            <a:blip r:embed="rId8">
              <a:alphaModFix/>
            </a:blip>
            <a:srcRect b="0" l="0" r="0" t="0"/>
            <a:stretch/>
          </p:blipFill>
          <p:spPr>
            <a:xfrm>
              <a:off x="6757398" y="1848173"/>
              <a:ext cx="1491048" cy="838715"/>
            </a:xfrm>
            <a:prstGeom prst="rect">
              <a:avLst/>
            </a:prstGeom>
            <a:noFill/>
            <a:ln>
              <a:noFill/>
            </a:ln>
          </p:spPr>
        </p:pic>
        <p:grpSp>
          <p:nvGrpSpPr>
            <p:cNvPr id="192" name="Google Shape;192;p9"/>
            <p:cNvGrpSpPr/>
            <p:nvPr/>
          </p:nvGrpSpPr>
          <p:grpSpPr>
            <a:xfrm>
              <a:off x="6741834" y="1107442"/>
              <a:ext cx="4885874" cy="2631541"/>
              <a:chOff x="6741834" y="1107442"/>
              <a:chExt cx="4885874" cy="2631541"/>
            </a:xfrm>
          </p:grpSpPr>
          <p:sp>
            <p:nvSpPr>
              <p:cNvPr id="193" name="Google Shape;193;p9"/>
              <p:cNvSpPr/>
              <p:nvPr/>
            </p:nvSpPr>
            <p:spPr>
              <a:xfrm>
                <a:off x="6741834" y="1107442"/>
                <a:ext cx="4885874" cy="2631541"/>
              </a:xfrm>
              <a:prstGeom prst="cube">
                <a:avLst>
                  <a:gd fmla="val 25000" name="adj"/>
                </a:avLst>
              </a:prstGeom>
              <a:noFill/>
              <a:ln cap="flat" cmpd="sng" w="19050">
                <a:solidFill>
                  <a:srgbClr val="00B05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pic>
            <p:nvPicPr>
              <p:cNvPr id="194" name="Google Shape;194;p9"/>
              <p:cNvPicPr preferRelativeResize="0"/>
              <p:nvPr/>
            </p:nvPicPr>
            <p:blipFill>
              <a:blip r:embed="rId9">
                <a:alphaModFix/>
              </a:blip>
              <a:stretch>
                <a:fillRect/>
              </a:stretch>
            </p:blipFill>
            <p:spPr>
              <a:xfrm>
                <a:off x="10019200" y="1107449"/>
                <a:ext cx="882648" cy="882648"/>
              </a:xfrm>
              <a:prstGeom prst="rect">
                <a:avLst/>
              </a:prstGeom>
              <a:noFill/>
              <a:ln>
                <a:noFill/>
              </a:ln>
            </p:spPr>
          </p:pic>
        </p:gr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2024-02-12T17:15:02Z</dcterms:created>
  <dc:creator>Casaletto, James A. (ARC-SCR)[Blue Marble Space]</dc:creator>
</cp:coreProperties>
</file>